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3" r:id="rId3"/>
    <p:sldId id="264" r:id="rId4"/>
    <p:sldId id="265" r:id="rId5"/>
    <p:sldId id="266" r:id="rId6"/>
    <p:sldId id="267" r:id="rId7"/>
    <p:sldId id="268"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2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E92C8-1B7B-4548-94B1-226C49D7B403}" v="10" dt="2024-07-01T12:30:51.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01" autoAdjust="0"/>
  </p:normalViewPr>
  <p:slideViewPr>
    <p:cSldViewPr snapToGrid="0">
      <p:cViewPr varScale="1">
        <p:scale>
          <a:sx n="55" d="100"/>
          <a:sy n="55" d="100"/>
        </p:scale>
        <p:origin x="13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9357E-2F15-45B2-ACFB-8BDCA72A1AAA}" type="datetimeFigureOut">
              <a:rPr lang="en-GB" smtClean="0"/>
              <a:t>26/07/2024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D44B4-5C5D-4B1E-8CA4-9E9E72E7B7CD}" type="slidenum">
              <a:rPr lang="en-GB" smtClean="0"/>
              <a:t>‹#›</a:t>
            </a:fld>
            <a:endParaRPr lang="en-GB"/>
          </a:p>
        </p:txBody>
      </p:sp>
    </p:spTree>
    <p:extLst>
      <p:ext uri="{BB962C8B-B14F-4D97-AF65-F5344CB8AC3E}">
        <p14:creationId xmlns:p14="http://schemas.microsoft.com/office/powerpoint/2010/main" val="3390416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1</a:t>
            </a:fld>
            <a:endParaRPr lang="en-GB"/>
          </a:p>
        </p:txBody>
      </p:sp>
    </p:spTree>
    <p:extLst>
      <p:ext uri="{BB962C8B-B14F-4D97-AF65-F5344CB8AC3E}">
        <p14:creationId xmlns:p14="http://schemas.microsoft.com/office/powerpoint/2010/main" val="265118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2</a:t>
            </a:fld>
            <a:endParaRPr lang="en-GB"/>
          </a:p>
        </p:txBody>
      </p:sp>
    </p:spTree>
    <p:extLst>
      <p:ext uri="{BB962C8B-B14F-4D97-AF65-F5344CB8AC3E}">
        <p14:creationId xmlns:p14="http://schemas.microsoft.com/office/powerpoint/2010/main" val="146736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4</a:t>
            </a:fld>
            <a:endParaRPr lang="en-GB"/>
          </a:p>
        </p:txBody>
      </p:sp>
    </p:spTree>
    <p:extLst>
      <p:ext uri="{BB962C8B-B14F-4D97-AF65-F5344CB8AC3E}">
        <p14:creationId xmlns:p14="http://schemas.microsoft.com/office/powerpoint/2010/main" val="187933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5</a:t>
            </a:fld>
            <a:endParaRPr lang="en-GB"/>
          </a:p>
        </p:txBody>
      </p:sp>
    </p:spTree>
    <p:extLst>
      <p:ext uri="{BB962C8B-B14F-4D97-AF65-F5344CB8AC3E}">
        <p14:creationId xmlns:p14="http://schemas.microsoft.com/office/powerpoint/2010/main" val="194284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6</a:t>
            </a:fld>
            <a:endParaRPr lang="en-GB"/>
          </a:p>
        </p:txBody>
      </p:sp>
    </p:spTree>
    <p:extLst>
      <p:ext uri="{BB962C8B-B14F-4D97-AF65-F5344CB8AC3E}">
        <p14:creationId xmlns:p14="http://schemas.microsoft.com/office/powerpoint/2010/main" val="142214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7</a:t>
            </a:fld>
            <a:endParaRPr lang="en-GB"/>
          </a:p>
        </p:txBody>
      </p:sp>
    </p:spTree>
    <p:extLst>
      <p:ext uri="{BB962C8B-B14F-4D97-AF65-F5344CB8AC3E}">
        <p14:creationId xmlns:p14="http://schemas.microsoft.com/office/powerpoint/2010/main" val="395709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9D44B4-5C5D-4B1E-8CA4-9E9E72E7B7CD}" type="slidenum">
              <a:rPr lang="en-GB" smtClean="0"/>
              <a:t>8</a:t>
            </a:fld>
            <a:endParaRPr lang="en-GB"/>
          </a:p>
        </p:txBody>
      </p:sp>
    </p:spTree>
    <p:extLst>
      <p:ext uri="{BB962C8B-B14F-4D97-AF65-F5344CB8AC3E}">
        <p14:creationId xmlns:p14="http://schemas.microsoft.com/office/powerpoint/2010/main" val="37359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166-1B6E-77DC-1EFF-FCF457996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4DF47A-7A2E-4D90-1805-18A73A7CB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CFDA1D-D788-FE01-0D05-2A996BF6704B}"/>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EC31CB9F-DE2C-9A6A-C19F-5637BF25F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358929-B743-25B9-3071-E92180B84054}"/>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127130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2203-CFEC-B999-8D8B-1151067867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2404C-57EF-8D6B-EF21-F2C05304B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CD6F57-460B-4781-4E47-43BD1BF8C6D3}"/>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01F4CB89-1370-9024-D718-0420A6B0AF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A8E98E-F30B-B921-B8BD-247D83044EF5}"/>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13757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B4024-7F30-5E35-A792-0B6BD1EBBD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AF075F-469C-1AA1-6935-B919287C73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1A3792-BB9A-DAF4-5C11-BEA7A123A277}"/>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1ED5849D-B688-19B9-1471-15BE8EB633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6B45A-C157-DF96-8488-CBC3BEB4EFD8}"/>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278744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5332-12EC-B24A-914E-835F40171A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B21ED4-C27C-14B8-3A1E-D9A2B843A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B4838-C093-8CD7-7594-38437D09C968}"/>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D119116A-D4C5-C003-B38B-2B96D9C44A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038D45-4B8E-6F4F-03FD-1EB92CF12B7C}"/>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25044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E041-0084-CE52-1905-23C4CFAD7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A4F48B-4E45-1F23-3FE5-32EB528CD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03500-650F-4280-0C1D-215794A10B3C}"/>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5AFF592C-1168-ED98-BD4E-2CF9A28B98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2BAC1-47D7-2F2C-4FAA-A79A12870BEF}"/>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392253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9FC1-D8C8-8775-8CF4-822FCDFCA6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5BA398-A272-DD81-33A8-D1C7CD5E02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48BE3-055C-E21E-89C7-53CB36403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E370C7-6C6B-82A9-7AB7-EF46BA8604C1}"/>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6" name="Footer Placeholder 5">
            <a:extLst>
              <a:ext uri="{FF2B5EF4-FFF2-40B4-BE49-F238E27FC236}">
                <a16:creationId xmlns:a16="http://schemas.microsoft.com/office/drawing/2014/main" id="{260004CB-55D1-0B8A-B0BB-990344973A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657E14-EC2F-EAD6-3C9A-B25A11F8FCFD}"/>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198357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B1C9-C067-5B6E-EF9E-0FA6312647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E87888-1E63-F020-3D23-A603B7106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E13C8-037B-69A8-D4CE-06F49EE19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CBA6AC-D04D-4270-F314-BE5C39619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237BA1-6A56-9899-C937-3F7CBB5D9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163557-0B24-ED63-89FA-0CD00A4A5384}"/>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8" name="Footer Placeholder 7">
            <a:extLst>
              <a:ext uri="{FF2B5EF4-FFF2-40B4-BE49-F238E27FC236}">
                <a16:creationId xmlns:a16="http://schemas.microsoft.com/office/drawing/2014/main" id="{C3E7803F-CD1F-E055-A641-AA1A76D1FC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887FBB-5713-99DD-964B-63CFC7AB0FA3}"/>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41608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16FE-2A72-25E4-10BA-55B97CA540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6F04FC-CE5F-A86D-F5F9-6B2B59C9BB60}"/>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4" name="Footer Placeholder 3">
            <a:extLst>
              <a:ext uri="{FF2B5EF4-FFF2-40B4-BE49-F238E27FC236}">
                <a16:creationId xmlns:a16="http://schemas.microsoft.com/office/drawing/2014/main" id="{9D096B11-4C8D-8624-3346-884BCF84CD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F67403-BBF7-7C38-AF9F-BEF4CBCE9DA6}"/>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30556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7A743-77B1-9BC6-21D4-777A7C064A17}"/>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3" name="Footer Placeholder 2">
            <a:extLst>
              <a:ext uri="{FF2B5EF4-FFF2-40B4-BE49-F238E27FC236}">
                <a16:creationId xmlns:a16="http://schemas.microsoft.com/office/drawing/2014/main" id="{78BAD80B-95AE-DE62-184A-5A91BCCE7F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3E5F38-110C-B0B0-B033-33E0A6C50058}"/>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154759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F944-EDDF-5C99-7C05-214D2271D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D18FFD-2FAC-2796-71D5-7163BFB04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090CD7-8580-6DA9-A981-744C816CB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6DA63-1022-59AC-B141-7168C272EE5B}"/>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6" name="Footer Placeholder 5">
            <a:extLst>
              <a:ext uri="{FF2B5EF4-FFF2-40B4-BE49-F238E27FC236}">
                <a16:creationId xmlns:a16="http://schemas.microsoft.com/office/drawing/2014/main" id="{0F84C22A-AD48-20F7-2E2B-563F80D56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BC139B-517D-91EE-3959-1D493EA2A74C}"/>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427358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D9C9-1165-7158-29DB-D9D11D97B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0829B3-65B0-79A1-18C3-9DFC397F34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11E83-3454-06D4-437D-65EBFF304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7218D-B4B2-76EE-50AB-3096E6622636}"/>
              </a:ext>
            </a:extLst>
          </p:cNvPr>
          <p:cNvSpPr>
            <a:spLocks noGrp="1"/>
          </p:cNvSpPr>
          <p:nvPr>
            <p:ph type="dt" sz="half" idx="10"/>
          </p:nvPr>
        </p:nvSpPr>
        <p:spPr/>
        <p:txBody>
          <a:bodyPr/>
          <a:lstStyle/>
          <a:p>
            <a:fld id="{136C31C4-7524-4BF5-B716-0F9DE673193E}" type="datetimeFigureOut">
              <a:rPr lang="en-GB" smtClean="0"/>
              <a:t>26/07/2024</a:t>
            </a:fld>
            <a:endParaRPr lang="en-GB"/>
          </a:p>
        </p:txBody>
      </p:sp>
      <p:sp>
        <p:nvSpPr>
          <p:cNvPr id="6" name="Footer Placeholder 5">
            <a:extLst>
              <a:ext uri="{FF2B5EF4-FFF2-40B4-BE49-F238E27FC236}">
                <a16:creationId xmlns:a16="http://schemas.microsoft.com/office/drawing/2014/main" id="{4F5A97B7-2AAA-0841-0376-BC7E251225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36BBD-F961-E488-9164-B25A1106524A}"/>
              </a:ext>
            </a:extLst>
          </p:cNvPr>
          <p:cNvSpPr>
            <a:spLocks noGrp="1"/>
          </p:cNvSpPr>
          <p:nvPr>
            <p:ph type="sldNum" sz="quarter" idx="12"/>
          </p:nvPr>
        </p:nvSpPr>
        <p:spPr/>
        <p:txBody>
          <a:bodyPr/>
          <a:lstStyle/>
          <a:p>
            <a:fld id="{FF5FABE2-96CB-4ED1-B6FA-01E35FD31807}" type="slidenum">
              <a:rPr lang="en-GB" smtClean="0"/>
              <a:t>‹#›</a:t>
            </a:fld>
            <a:endParaRPr lang="en-GB"/>
          </a:p>
        </p:txBody>
      </p:sp>
    </p:spTree>
    <p:extLst>
      <p:ext uri="{BB962C8B-B14F-4D97-AF65-F5344CB8AC3E}">
        <p14:creationId xmlns:p14="http://schemas.microsoft.com/office/powerpoint/2010/main" val="370435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E257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A4B55-7447-7C27-2B34-B683EE6FD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8FF6F6-96A4-9035-B1D4-6B56EC66C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33B6D9-C1CB-665A-CABA-6702DA435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C31C4-7524-4BF5-B716-0F9DE673193E}" type="datetimeFigureOut">
              <a:rPr lang="en-GB" smtClean="0"/>
              <a:t>26/07/2024</a:t>
            </a:fld>
            <a:endParaRPr lang="en-GB"/>
          </a:p>
        </p:txBody>
      </p:sp>
      <p:sp>
        <p:nvSpPr>
          <p:cNvPr id="5" name="Footer Placeholder 4">
            <a:extLst>
              <a:ext uri="{FF2B5EF4-FFF2-40B4-BE49-F238E27FC236}">
                <a16:creationId xmlns:a16="http://schemas.microsoft.com/office/drawing/2014/main" id="{624F2C29-C236-B407-4652-1B0A39B74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0326A4-5DC0-C632-E6FA-D442E1839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FABE2-96CB-4ED1-B6FA-01E35FD31807}" type="slidenum">
              <a:rPr lang="en-GB" smtClean="0"/>
              <a:t>‹#›</a:t>
            </a:fld>
            <a:endParaRPr lang="en-GB"/>
          </a:p>
        </p:txBody>
      </p:sp>
    </p:spTree>
    <p:extLst>
      <p:ext uri="{BB962C8B-B14F-4D97-AF65-F5344CB8AC3E}">
        <p14:creationId xmlns:p14="http://schemas.microsoft.com/office/powerpoint/2010/main" val="13368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3.xml"/><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5.m4a"/><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0934-F1D0-1EFB-DD38-328EDC249401}"/>
              </a:ext>
            </a:extLst>
          </p:cNvPr>
          <p:cNvSpPr>
            <a:spLocks noGrp="1"/>
          </p:cNvSpPr>
          <p:nvPr>
            <p:ph type="ctrTitle"/>
          </p:nvPr>
        </p:nvSpPr>
        <p:spPr>
          <a:xfrm>
            <a:off x="4860161" y="1913910"/>
            <a:ext cx="7015316" cy="1484464"/>
          </a:xfrm>
        </p:spPr>
        <p:txBody>
          <a:bodyPr>
            <a:normAutofit/>
          </a:bodyPr>
          <a:lstStyle/>
          <a:p>
            <a:pPr algn="r"/>
            <a:r>
              <a:rPr lang="en-GB" sz="4000" b="1" dirty="0">
                <a:solidFill>
                  <a:schemeClr val="bg1"/>
                </a:solidFill>
                <a:latin typeface="Arial" panose="020B0604020202020204" pitchFamily="34" charset="0"/>
                <a:cs typeface="Arial" panose="020B0604020202020204" pitchFamily="34" charset="0"/>
              </a:rPr>
              <a:t>Supporting breastfeeding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here, there and everywhere</a:t>
            </a:r>
            <a:br>
              <a:rPr lang="en-GB" sz="2000" i="1" dirty="0"/>
            </a:br>
            <a:endParaRPr lang="en-GB" sz="2000" dirty="0"/>
          </a:p>
        </p:txBody>
      </p:sp>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182" y="115736"/>
            <a:ext cx="3616818" cy="1484464"/>
          </a:xfrm>
          <a:prstGeom prst="rect">
            <a:avLst/>
          </a:prstGeom>
        </p:spPr>
      </p:pic>
      <p:pic>
        <p:nvPicPr>
          <p:cNvPr id="19" name="Picture 18" descr="A logo with white text&#10;&#10;Description automatically generated">
            <a:extLst>
              <a:ext uri="{FF2B5EF4-FFF2-40B4-BE49-F238E27FC236}">
                <a16:creationId xmlns:a16="http://schemas.microsoft.com/office/drawing/2014/main" id="{2E95755B-6F04-2BB0-3CE6-633D68DA75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007" y="4618668"/>
            <a:ext cx="1755058" cy="1755058"/>
          </a:xfrm>
          <a:prstGeom prst="rect">
            <a:avLst/>
          </a:prstGeom>
        </p:spPr>
      </p:pic>
      <p:pic>
        <p:nvPicPr>
          <p:cNvPr id="21" name="Picture 20" descr="A group of people with a baby&#10;&#10;Description automatically generated">
            <a:extLst>
              <a:ext uri="{FF2B5EF4-FFF2-40B4-BE49-F238E27FC236}">
                <a16:creationId xmlns:a16="http://schemas.microsoft.com/office/drawing/2014/main" id="{DC395E83-3343-3274-9E35-3794BFBC3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380" y="4809560"/>
            <a:ext cx="1320007" cy="1275006"/>
          </a:xfrm>
          <a:prstGeom prst="rect">
            <a:avLst/>
          </a:prstGeom>
        </p:spPr>
      </p:pic>
      <p:pic>
        <p:nvPicPr>
          <p:cNvPr id="4" name="Picture 3" descr="A purple circle with white text and a logo&#10;&#10;Description automatically generated">
            <a:extLst>
              <a:ext uri="{FF2B5EF4-FFF2-40B4-BE49-F238E27FC236}">
                <a16:creationId xmlns:a16="http://schemas.microsoft.com/office/drawing/2014/main" id="{4323FF0F-3DB0-18E8-2D20-75374FDF5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3373" y="373086"/>
            <a:ext cx="8713825" cy="6160918"/>
          </a:xfrm>
          <a:prstGeom prst="rect">
            <a:avLst/>
          </a:prstGeom>
        </p:spPr>
      </p:pic>
      <p:sp>
        <p:nvSpPr>
          <p:cNvPr id="11" name="Rectangle 10">
            <a:extLst>
              <a:ext uri="{FF2B5EF4-FFF2-40B4-BE49-F238E27FC236}">
                <a16:creationId xmlns:a16="http://schemas.microsoft.com/office/drawing/2014/main" id="{DA34DFF0-57AD-C817-7E67-0D85FFEFF567}"/>
              </a:ext>
            </a:extLst>
          </p:cNvPr>
          <p:cNvSpPr/>
          <p:nvPr/>
        </p:nvSpPr>
        <p:spPr>
          <a:xfrm>
            <a:off x="6717323" y="3215536"/>
            <a:ext cx="4998792" cy="127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6C12B74-EFA2-81C3-8A2F-3B5741C62D82}"/>
              </a:ext>
            </a:extLst>
          </p:cNvPr>
          <p:cNvSpPr txBox="1"/>
          <p:nvPr/>
        </p:nvSpPr>
        <p:spPr>
          <a:xfrm>
            <a:off x="7038486" y="3241730"/>
            <a:ext cx="3433078" cy="1200329"/>
          </a:xfrm>
          <a:prstGeom prst="rect">
            <a:avLst/>
          </a:prstGeom>
          <a:noFill/>
        </p:spPr>
        <p:txBody>
          <a:bodyPr wrap="square" rtlCol="0">
            <a:spAutoFit/>
          </a:bodyPr>
          <a:lstStyle/>
          <a:p>
            <a:r>
              <a:rPr lang="en-GB" sz="2400" b="1" dirty="0">
                <a:solidFill>
                  <a:srgbClr val="0070C0"/>
                </a:solidFill>
                <a:latin typeface="Arial" panose="020B0604020202020204" pitchFamily="34" charset="0"/>
                <a:cs typeface="Arial" panose="020B0604020202020204" pitchFamily="34" charset="0"/>
              </a:rPr>
              <a:t>Click the symbol here </a:t>
            </a:r>
          </a:p>
          <a:p>
            <a:r>
              <a:rPr lang="en-GB" sz="2400" b="1" dirty="0">
                <a:solidFill>
                  <a:srgbClr val="0070C0"/>
                </a:solidFill>
                <a:latin typeface="Arial" panose="020B0604020202020204" pitchFamily="34" charset="0"/>
                <a:cs typeface="Arial" panose="020B0604020202020204" pitchFamily="34" charset="0"/>
              </a:rPr>
              <a:t>and at the top of each </a:t>
            </a:r>
          </a:p>
          <a:p>
            <a:r>
              <a:rPr lang="en-GB" sz="2400" b="1" dirty="0">
                <a:solidFill>
                  <a:srgbClr val="0070C0"/>
                </a:solidFill>
                <a:latin typeface="Arial" panose="020B0604020202020204" pitchFamily="34" charset="0"/>
                <a:cs typeface="Arial" panose="020B0604020202020204" pitchFamily="34" charset="0"/>
              </a:rPr>
              <a:t>page for audio</a:t>
            </a:r>
          </a:p>
        </p:txBody>
      </p:sp>
      <p:pic>
        <p:nvPicPr>
          <p:cNvPr id="3" name="Recorded Sound">
            <a:hlinkClick r:id="" action="ppaction://media"/>
            <a:extLst>
              <a:ext uri="{FF2B5EF4-FFF2-40B4-BE49-F238E27FC236}">
                <a16:creationId xmlns:a16="http://schemas.microsoft.com/office/drawing/2014/main" id="{9DA5F3C7-4B65-52E5-3627-9A25CAA4B1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6967" y="3361941"/>
            <a:ext cx="905461" cy="905461"/>
          </a:xfrm>
          <a:prstGeom prst="rect">
            <a:avLst/>
          </a:prstGeom>
        </p:spPr>
      </p:pic>
    </p:spTree>
    <p:extLst>
      <p:ext uri="{BB962C8B-B14F-4D97-AF65-F5344CB8AC3E}">
        <p14:creationId xmlns:p14="http://schemas.microsoft.com/office/powerpoint/2010/main" val="32387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398206" y="2310852"/>
            <a:ext cx="6061587" cy="384720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bg1"/>
                </a:solidFill>
                <a:latin typeface="Arial" panose="020B0604020202020204" pitchFamily="34" charset="0"/>
                <a:cs typeface="Arial" panose="020B0604020202020204" pitchFamily="34" charset="0"/>
              </a:rPr>
              <a:t>Breastfeeding benefits mums and babies. T</a:t>
            </a:r>
            <a:r>
              <a:rPr lang="en-US" sz="2200" dirty="0">
                <a:solidFill>
                  <a:schemeClr val="bg1"/>
                </a:solidFill>
                <a:latin typeface="Arial" panose="020B0604020202020204" pitchFamily="34" charset="0"/>
                <a:cs typeface="Arial" panose="020B0604020202020204" pitchFamily="34" charset="0"/>
              </a:rPr>
              <a:t>he UK has very low breastfeeding rates, we want to change that in our area</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Although breastfeeding anywhere is protected in UK law, many mums still </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feel anxious about breastfeeding whilst </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out and about, so use formula feed instead</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To help protect, promote, support and </a:t>
            </a:r>
            <a:r>
              <a:rPr lang="en-US" sz="2200" dirty="0" err="1">
                <a:solidFill>
                  <a:schemeClr val="bg1"/>
                </a:solidFill>
                <a:latin typeface="Arial" panose="020B0604020202020204" pitchFamily="34" charset="0"/>
                <a:cs typeface="Arial" panose="020B0604020202020204" pitchFamily="34" charset="0"/>
              </a:rPr>
              <a:t>normalise</a:t>
            </a:r>
            <a:r>
              <a:rPr lang="en-US" sz="2200" dirty="0">
                <a:solidFill>
                  <a:schemeClr val="bg1"/>
                </a:solidFill>
                <a:latin typeface="Arial" panose="020B0604020202020204" pitchFamily="34" charset="0"/>
                <a:cs typeface="Arial" panose="020B0604020202020204" pitchFamily="34" charset="0"/>
              </a:rPr>
              <a:t> breastfeeding as part of our Bradford District Breastfeeding Strategy</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98206" y="1600200"/>
            <a:ext cx="11577484" cy="861774"/>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Why a Breastfeeding Friendly scheme?</a:t>
            </a:r>
          </a:p>
          <a:p>
            <a:endParaRPr lang="en-GB" dirty="0"/>
          </a:p>
        </p:txBody>
      </p:sp>
      <p:pic>
        <p:nvPicPr>
          <p:cNvPr id="14" name="Picture 13" descr="A group of women and children&#10;&#10;Description automatically generated">
            <a:extLst>
              <a:ext uri="{FF2B5EF4-FFF2-40B4-BE49-F238E27FC236}">
                <a16:creationId xmlns:a16="http://schemas.microsoft.com/office/drawing/2014/main" id="{A3F1F5D4-AB9C-D14A-71FD-1F0559286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4477" y="2310852"/>
            <a:ext cx="4729317" cy="3685298"/>
          </a:xfrm>
          <a:prstGeom prst="rect">
            <a:avLst/>
          </a:prstGeom>
        </p:spPr>
      </p:pic>
      <p:pic>
        <p:nvPicPr>
          <p:cNvPr id="4" name="Picture 3" descr="A purple circle with white text and a logo&#10;&#10;Description automatically generated">
            <a:extLst>
              <a:ext uri="{FF2B5EF4-FFF2-40B4-BE49-F238E27FC236}">
                <a16:creationId xmlns:a16="http://schemas.microsoft.com/office/drawing/2014/main" id="{D2CABBAF-E42C-418E-DF26-DC2F347523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754"/>
            <a:ext cx="2494787" cy="1763884"/>
          </a:xfrm>
          <a:prstGeom prst="rect">
            <a:avLst/>
          </a:prstGeom>
        </p:spPr>
      </p:pic>
      <p:pic>
        <p:nvPicPr>
          <p:cNvPr id="2" name="1 BFF why ">
            <a:hlinkClick r:id="" action="ppaction://media"/>
            <a:extLst>
              <a:ext uri="{FF2B5EF4-FFF2-40B4-BE49-F238E27FC236}">
                <a16:creationId xmlns:a16="http://schemas.microsoft.com/office/drawing/2014/main" id="{1BB5DD05-A5BB-B707-134F-CE981E0C4B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38755" y="308737"/>
            <a:ext cx="1149238" cy="1149238"/>
          </a:xfrm>
          <a:prstGeom prst="rect">
            <a:avLst/>
          </a:prstGeom>
        </p:spPr>
      </p:pic>
    </p:spTree>
    <p:extLst>
      <p:ext uri="{BB962C8B-B14F-4D97-AF65-F5344CB8AC3E}">
        <p14:creationId xmlns:p14="http://schemas.microsoft.com/office/powerpoint/2010/main" val="16960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6277898" y="2492158"/>
            <a:ext cx="5588000" cy="3693319"/>
          </a:xfrm>
          <a:prstGeom prst="rect">
            <a:avLst/>
          </a:prstGeom>
          <a:noFill/>
        </p:spPr>
        <p:txBody>
          <a:bodyPr wrap="square" rtlCol="0">
            <a:spAutoFit/>
          </a:bodyPr>
          <a:lstStyle/>
          <a:p>
            <a:pPr algn="r"/>
            <a:r>
              <a:rPr lang="en-US" sz="2200" dirty="0">
                <a:solidFill>
                  <a:schemeClr val="bg1"/>
                </a:solidFill>
                <a:latin typeface="Arial" panose="020B0604020202020204" pitchFamily="34" charset="0"/>
                <a:cs typeface="Arial" panose="020B0604020202020204" pitchFamily="34" charset="0"/>
              </a:rPr>
              <a:t>Babies tummies are tiny, they need to feed often and can’t wait until they get home</a:t>
            </a:r>
          </a:p>
          <a:p>
            <a:pPr algn="r"/>
            <a:endParaRPr lang="en-US" sz="1200" dirty="0">
              <a:solidFill>
                <a:schemeClr val="bg1"/>
              </a:solidFill>
              <a:latin typeface="Arial" panose="020B0604020202020204" pitchFamily="34" charset="0"/>
              <a:cs typeface="Arial" panose="020B0604020202020204" pitchFamily="34" charset="0"/>
            </a:endParaRPr>
          </a:p>
          <a:p>
            <a:pPr algn="r"/>
            <a:r>
              <a:rPr lang="en-US" sz="2200" dirty="0">
                <a:solidFill>
                  <a:schemeClr val="bg1"/>
                </a:solidFill>
                <a:latin typeface="Arial" panose="020B0604020202020204" pitchFamily="34" charset="0"/>
                <a:cs typeface="Arial" panose="020B0604020202020204" pitchFamily="34" charset="0"/>
              </a:rPr>
              <a:t>Breast milk supports life-long health outcomes and provides a warm, tasty </a:t>
            </a:r>
          </a:p>
          <a:p>
            <a:pPr algn="r"/>
            <a:r>
              <a:rPr lang="en-US" sz="2200" dirty="0">
                <a:solidFill>
                  <a:schemeClr val="bg1"/>
                </a:solidFill>
                <a:latin typeface="Arial" panose="020B0604020202020204" pitchFamily="34" charset="0"/>
                <a:cs typeface="Arial" panose="020B0604020202020204" pitchFamily="34" charset="0"/>
              </a:rPr>
              <a:t>drink and meal all together</a:t>
            </a:r>
          </a:p>
          <a:p>
            <a:pPr algn="r"/>
            <a:endParaRPr lang="en-US" sz="1200" dirty="0">
              <a:solidFill>
                <a:schemeClr val="bg1"/>
              </a:solidFill>
              <a:latin typeface="Arial" panose="020B0604020202020204" pitchFamily="34" charset="0"/>
              <a:cs typeface="Arial" panose="020B0604020202020204" pitchFamily="34" charset="0"/>
            </a:endParaRPr>
          </a:p>
          <a:p>
            <a:pPr algn="r"/>
            <a:r>
              <a:rPr lang="en-US" sz="2200" dirty="0">
                <a:solidFill>
                  <a:schemeClr val="bg1"/>
                </a:solidFill>
                <a:latin typeface="Arial" panose="020B0604020202020204" pitchFamily="34" charset="0"/>
                <a:cs typeface="Arial" panose="020B0604020202020204" pitchFamily="34" charset="0"/>
              </a:rPr>
              <a:t>Babies also enjoy a snuggle with mum</a:t>
            </a:r>
          </a:p>
          <a:p>
            <a:pPr algn="r"/>
            <a:endParaRPr lang="en-US" sz="1200" dirty="0">
              <a:solidFill>
                <a:schemeClr val="bg1"/>
              </a:solidFill>
              <a:latin typeface="Arial" panose="020B0604020202020204" pitchFamily="34" charset="0"/>
              <a:cs typeface="Arial" panose="020B0604020202020204" pitchFamily="34" charset="0"/>
            </a:endParaRPr>
          </a:p>
          <a:p>
            <a:pPr algn="r"/>
            <a:r>
              <a:rPr lang="en-US" sz="2200" dirty="0">
                <a:solidFill>
                  <a:schemeClr val="bg1"/>
                </a:solidFill>
                <a:latin typeface="Arial" panose="020B0604020202020204" pitchFamily="34" charset="0"/>
                <a:cs typeface="Arial" panose="020B0604020202020204" pitchFamily="34" charset="0"/>
              </a:rPr>
              <a:t>If mothers feel relaxed they find it </a:t>
            </a:r>
          </a:p>
          <a:p>
            <a:pPr algn="r"/>
            <a:r>
              <a:rPr lang="en-US" sz="2200" dirty="0">
                <a:solidFill>
                  <a:schemeClr val="bg1"/>
                </a:solidFill>
                <a:latin typeface="Arial" panose="020B0604020202020204" pitchFamily="34" charset="0"/>
                <a:cs typeface="Arial" panose="020B0604020202020204" pitchFamily="34" charset="0"/>
              </a:rPr>
              <a:t>easier to breastfeed – </a:t>
            </a:r>
          </a:p>
          <a:p>
            <a:pPr algn="r"/>
            <a:r>
              <a:rPr lang="en-US" sz="2200" dirty="0">
                <a:solidFill>
                  <a:schemeClr val="bg1"/>
                </a:solidFill>
                <a:latin typeface="Arial" panose="020B0604020202020204" pitchFamily="34" charset="0"/>
                <a:cs typeface="Arial" panose="020B0604020202020204" pitchFamily="34" charset="0"/>
              </a:rPr>
              <a:t>happy, relaxed mum, happy well-fed baby!</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88376" y="1645542"/>
            <a:ext cx="11577484" cy="861774"/>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Babies can’t wait when they’re hungry…</a:t>
            </a:r>
          </a:p>
          <a:p>
            <a:endParaRPr lang="en-GB" dirty="0"/>
          </a:p>
        </p:txBody>
      </p:sp>
      <p:sp>
        <p:nvSpPr>
          <p:cNvPr id="3" name="TextBox 2">
            <a:extLst>
              <a:ext uri="{FF2B5EF4-FFF2-40B4-BE49-F238E27FC236}">
                <a16:creationId xmlns:a16="http://schemas.microsoft.com/office/drawing/2014/main" id="{FC6FE9ED-2D1C-3E84-0814-8DBC96F59CAC}"/>
              </a:ext>
            </a:extLst>
          </p:cNvPr>
          <p:cNvSpPr txBox="1"/>
          <p:nvPr/>
        </p:nvSpPr>
        <p:spPr>
          <a:xfrm>
            <a:off x="388376" y="5414850"/>
            <a:ext cx="5447071" cy="430887"/>
          </a:xfrm>
          <a:prstGeom prst="rect">
            <a:avLst/>
          </a:prstGeom>
          <a:noFill/>
        </p:spPr>
        <p:txBody>
          <a:bodyPr wrap="square" rtlCol="0">
            <a:spAutoFit/>
          </a:bodyPr>
          <a:lstStyle/>
          <a:p>
            <a:r>
              <a:rPr lang="en-GB" sz="2200" dirty="0">
                <a:solidFill>
                  <a:schemeClr val="bg1"/>
                </a:solidFill>
                <a:latin typeface="Arial" panose="020B0604020202020204" pitchFamily="34" charset="0"/>
                <a:cs typeface="Arial" panose="020B0604020202020204" pitchFamily="34" charset="0"/>
              </a:rPr>
              <a:t>Approximate size of a baby’s stomach</a:t>
            </a:r>
          </a:p>
        </p:txBody>
      </p:sp>
      <p:pic>
        <p:nvPicPr>
          <p:cNvPr id="9" name="Picture 8" descr="A comparison of different types of fruit&#10;&#10;Description automatically generated">
            <a:extLst>
              <a:ext uri="{FF2B5EF4-FFF2-40B4-BE49-F238E27FC236}">
                <a16:creationId xmlns:a16="http://schemas.microsoft.com/office/drawing/2014/main" id="{71BFFBF4-30BF-2A99-9D5C-5B7767C73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349" y="2576720"/>
            <a:ext cx="5588000" cy="2540000"/>
          </a:xfrm>
          <a:prstGeom prst="rect">
            <a:avLst/>
          </a:prstGeom>
        </p:spPr>
      </p:pic>
      <p:pic>
        <p:nvPicPr>
          <p:cNvPr id="2" name="Picture 1" descr="A purple circle with white text and a logo&#10;&#10;Description automatically generated">
            <a:extLst>
              <a:ext uri="{FF2B5EF4-FFF2-40B4-BE49-F238E27FC236}">
                <a16:creationId xmlns:a16="http://schemas.microsoft.com/office/drawing/2014/main" id="{3BBA22CB-A540-666A-5ED9-D47EB932C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494787" cy="1763884"/>
          </a:xfrm>
          <a:prstGeom prst="rect">
            <a:avLst/>
          </a:prstGeom>
        </p:spPr>
      </p:pic>
      <p:pic>
        <p:nvPicPr>
          <p:cNvPr id="4" name="2 tiny tummies">
            <a:hlinkClick r:id="" action="ppaction://media"/>
            <a:extLst>
              <a:ext uri="{FF2B5EF4-FFF2-40B4-BE49-F238E27FC236}">
                <a16:creationId xmlns:a16="http://schemas.microsoft.com/office/drawing/2014/main" id="{1DBA3922-4FFA-6082-F846-8CFDED29B1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38755" y="270730"/>
            <a:ext cx="1223444" cy="1223444"/>
          </a:xfrm>
          <a:prstGeom prst="rect">
            <a:avLst/>
          </a:prstGeom>
        </p:spPr>
      </p:pic>
    </p:spTree>
    <p:extLst>
      <p:ext uri="{BB962C8B-B14F-4D97-AF65-F5344CB8AC3E}">
        <p14:creationId xmlns:p14="http://schemas.microsoft.com/office/powerpoint/2010/main" val="29370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398207" y="2611967"/>
            <a:ext cx="8347588" cy="2831544"/>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Open to any public venue, </a:t>
            </a:r>
            <a:r>
              <a:rPr lang="en-US" sz="2200" dirty="0" err="1">
                <a:solidFill>
                  <a:schemeClr val="bg1"/>
                </a:solidFill>
                <a:latin typeface="Arial" panose="020B0604020202020204" pitchFamily="34" charset="0"/>
                <a:cs typeface="Arial" panose="020B0604020202020204" pitchFamily="34" charset="0"/>
              </a:rPr>
              <a:t>organisation</a:t>
            </a:r>
            <a:r>
              <a:rPr lang="en-US" sz="2200" dirty="0">
                <a:solidFill>
                  <a:schemeClr val="bg1"/>
                </a:solidFill>
                <a:latin typeface="Arial" panose="020B0604020202020204" pitchFamily="34" charset="0"/>
                <a:cs typeface="Arial" panose="020B0604020202020204" pitchFamily="34" charset="0"/>
              </a:rPr>
              <a:t>, education establishment, transport company, restaurant or food venue across the district</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Demonstrates your support for breastfeeding mothers </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Indicates that you offer a welcoming space where mothers can feel comfortable breastfeeding their babies wherever they need and wish</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98206" y="1750193"/>
            <a:ext cx="11577484" cy="861774"/>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What is the Breastfeeding Friendly scheme?</a:t>
            </a:r>
          </a:p>
          <a:p>
            <a:endParaRPr lang="en-GB" dirty="0"/>
          </a:p>
        </p:txBody>
      </p:sp>
      <p:pic>
        <p:nvPicPr>
          <p:cNvPr id="2" name="2022CFE9">
            <a:hlinkClick r:id="" action="ppaction://media"/>
            <a:extLst>
              <a:ext uri="{FF2B5EF4-FFF2-40B4-BE49-F238E27FC236}">
                <a16:creationId xmlns:a16="http://schemas.microsoft.com/office/drawing/2014/main" id="{985CFABC-F0A2-9C13-E2C9-DEB723B3572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39843" y="1750193"/>
            <a:ext cx="2553950" cy="4511980"/>
          </a:xfrm>
          <a:prstGeom prst="rect">
            <a:avLst/>
          </a:prstGeom>
        </p:spPr>
      </p:pic>
      <p:pic>
        <p:nvPicPr>
          <p:cNvPr id="3" name="Picture 2" descr="A purple circle with white text and a logo&#10;&#10;Description automatically generated">
            <a:extLst>
              <a:ext uri="{FF2B5EF4-FFF2-40B4-BE49-F238E27FC236}">
                <a16:creationId xmlns:a16="http://schemas.microsoft.com/office/drawing/2014/main" id="{20009949-58B5-B190-5B36-A2848FCAC2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494787" cy="1763884"/>
          </a:xfrm>
          <a:prstGeom prst="rect">
            <a:avLst/>
          </a:prstGeom>
        </p:spPr>
      </p:pic>
      <p:pic>
        <p:nvPicPr>
          <p:cNvPr id="4" name="3 what is BFF">
            <a:hlinkClick r:id="" action="ppaction://media"/>
            <a:extLst>
              <a:ext uri="{FF2B5EF4-FFF2-40B4-BE49-F238E27FC236}">
                <a16:creationId xmlns:a16="http://schemas.microsoft.com/office/drawing/2014/main" id="{5AB6B590-3D1B-68C8-77F4-5D89FA4C004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03585" y="297690"/>
            <a:ext cx="1208839" cy="1208839"/>
          </a:xfrm>
          <a:prstGeom prst="rect">
            <a:avLst/>
          </a:prstGeom>
        </p:spPr>
      </p:pic>
    </p:spTree>
    <p:extLst>
      <p:ext uri="{BB962C8B-B14F-4D97-AF65-F5344CB8AC3E}">
        <p14:creationId xmlns:p14="http://schemas.microsoft.com/office/powerpoint/2010/main" val="27993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100000">
                <p:cTn id="16" fill="hold" display="0">
                  <p:stCondLst>
                    <p:cond delay="indefinite"/>
                  </p:stCondLst>
                </p:cTn>
                <p:tgtEl>
                  <p:spTgt spid="2"/>
                </p:tgtEl>
              </p:cMediaNode>
            </p:vide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3569110" y="2597679"/>
            <a:ext cx="8212393" cy="2462213"/>
          </a:xfrm>
          <a:prstGeom prst="rect">
            <a:avLst/>
          </a:prstGeom>
          <a:noFill/>
        </p:spPr>
        <p:txBody>
          <a:bodyPr wrap="square" rtlCol="0">
            <a:spAutoFit/>
          </a:bodyPr>
          <a:lstStyle/>
          <a:p>
            <a:pPr algn="r"/>
            <a:r>
              <a:rPr lang="en-US" sz="2200" dirty="0">
                <a:solidFill>
                  <a:schemeClr val="bg1"/>
                </a:solidFill>
                <a:latin typeface="Arial" panose="020B0604020202020204" pitchFamily="34" charset="0"/>
                <a:cs typeface="Arial" panose="020B0604020202020204" pitchFamily="34" charset="0"/>
              </a:rPr>
              <a:t>It couldn't be simpler - just confirm you can say 'yes' to the Breastfeeding Friendly checklist on our website, then fill in the registration form</a:t>
            </a:r>
          </a:p>
          <a:p>
            <a:pPr algn="r"/>
            <a:endParaRPr lang="en-US" sz="2200" dirty="0">
              <a:solidFill>
                <a:schemeClr val="bg1"/>
              </a:solidFill>
              <a:latin typeface="Arial" panose="020B0604020202020204" pitchFamily="34" charset="0"/>
              <a:cs typeface="Arial" panose="020B0604020202020204" pitchFamily="34" charset="0"/>
            </a:endParaRPr>
          </a:p>
          <a:p>
            <a:pPr algn="r"/>
            <a:r>
              <a:rPr lang="en-US" sz="2200" dirty="0">
                <a:solidFill>
                  <a:schemeClr val="bg1"/>
                </a:solidFill>
                <a:latin typeface="Arial" panose="020B0604020202020204" pitchFamily="34" charset="0"/>
                <a:cs typeface="Arial" panose="020B0604020202020204" pitchFamily="34" charset="0"/>
              </a:rPr>
              <a:t>No training is required - all we ask is that you have friendly staff, ready with a smile and willing to give thought to the comfort and welcome families receive in your venue</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98206" y="1459554"/>
            <a:ext cx="11577484"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How do I join?</a:t>
            </a:r>
            <a:endParaRPr lang="en-GB" dirty="0"/>
          </a:p>
        </p:txBody>
      </p:sp>
      <p:sp>
        <p:nvSpPr>
          <p:cNvPr id="3" name="Rectangle 2">
            <a:extLst>
              <a:ext uri="{FF2B5EF4-FFF2-40B4-BE49-F238E27FC236}">
                <a16:creationId xmlns:a16="http://schemas.microsoft.com/office/drawing/2014/main" id="{726F1C70-BFB9-8D71-5859-DD3E3B97DAE6}"/>
              </a:ext>
            </a:extLst>
          </p:cNvPr>
          <p:cNvSpPr/>
          <p:nvPr/>
        </p:nvSpPr>
        <p:spPr>
          <a:xfrm>
            <a:off x="444910" y="2334968"/>
            <a:ext cx="3124200" cy="3871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4" name="TextBox 3">
            <a:extLst>
              <a:ext uri="{FF2B5EF4-FFF2-40B4-BE49-F238E27FC236}">
                <a16:creationId xmlns:a16="http://schemas.microsoft.com/office/drawing/2014/main" id="{323AC463-3908-EE4A-BD52-939BED3812C2}"/>
              </a:ext>
            </a:extLst>
          </p:cNvPr>
          <p:cNvSpPr txBox="1"/>
          <p:nvPr/>
        </p:nvSpPr>
        <p:spPr>
          <a:xfrm>
            <a:off x="444909" y="2465611"/>
            <a:ext cx="3124199" cy="1107996"/>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Scan me to view the Breastfeeding Friendly checklist</a:t>
            </a:r>
          </a:p>
        </p:txBody>
      </p:sp>
      <p:pic>
        <p:nvPicPr>
          <p:cNvPr id="2" name="Picture 1" descr="A purple circle with white text and a logo&#10;&#10;Description automatically generated">
            <a:extLst>
              <a:ext uri="{FF2B5EF4-FFF2-40B4-BE49-F238E27FC236}">
                <a16:creationId xmlns:a16="http://schemas.microsoft.com/office/drawing/2014/main" id="{3EAD825B-B87E-5CB8-FFC4-6158E5AF87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494787" cy="1763884"/>
          </a:xfrm>
          <a:prstGeom prst="rect">
            <a:avLst/>
          </a:prstGeom>
        </p:spPr>
      </p:pic>
      <p:pic>
        <p:nvPicPr>
          <p:cNvPr id="9" name="4 how do I BFF">
            <a:hlinkClick r:id="" action="ppaction://media"/>
            <a:extLst>
              <a:ext uri="{FF2B5EF4-FFF2-40B4-BE49-F238E27FC236}">
                <a16:creationId xmlns:a16="http://schemas.microsoft.com/office/drawing/2014/main" id="{4A572D1F-49C1-AE2E-C162-44506790B7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4787" y="302552"/>
            <a:ext cx="1216930" cy="1216930"/>
          </a:xfrm>
          <a:prstGeom prst="rect">
            <a:avLst/>
          </a:prstGeom>
        </p:spPr>
      </p:pic>
      <p:pic>
        <p:nvPicPr>
          <p:cNvPr id="11" name="Picture 10" descr="A qr code with a pink border&#10;&#10;Description automatically generated">
            <a:extLst>
              <a:ext uri="{FF2B5EF4-FFF2-40B4-BE49-F238E27FC236}">
                <a16:creationId xmlns:a16="http://schemas.microsoft.com/office/drawing/2014/main" id="{9A6EA86B-9BAE-BDDB-722F-64B6DC3383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231" y="3642972"/>
            <a:ext cx="2471553" cy="2486352"/>
          </a:xfrm>
          <a:prstGeom prst="rect">
            <a:avLst/>
          </a:prstGeom>
        </p:spPr>
      </p:pic>
    </p:spTree>
    <p:extLst>
      <p:ext uri="{BB962C8B-B14F-4D97-AF65-F5344CB8AC3E}">
        <p14:creationId xmlns:p14="http://schemas.microsoft.com/office/powerpoint/2010/main" val="83870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398207" y="2611967"/>
            <a:ext cx="6105832" cy="2492990"/>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Ensure all staff are aware of how to implement our breastfeeding policy</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Display the Breastfeeding Friendly certificate and stickers </a:t>
            </a:r>
          </a:p>
          <a:p>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Welcome women who wish to breastfeed, alongside all women and families</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98206" y="1750193"/>
            <a:ext cx="11577484" cy="861774"/>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What do I do when I’ve joined?</a:t>
            </a:r>
          </a:p>
          <a:p>
            <a:endParaRPr lang="en-GB" dirty="0"/>
          </a:p>
        </p:txBody>
      </p:sp>
      <p:pic>
        <p:nvPicPr>
          <p:cNvPr id="4" name="Picture 3" descr="A baby breastfeeding a person&#10;&#10;Description automatically generated">
            <a:extLst>
              <a:ext uri="{FF2B5EF4-FFF2-40B4-BE49-F238E27FC236}">
                <a16:creationId xmlns:a16="http://schemas.microsoft.com/office/drawing/2014/main" id="{2438CA6E-3354-ADA7-8D07-529AE6DD8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8443" y="2458287"/>
            <a:ext cx="4705350" cy="2800350"/>
          </a:xfrm>
          <a:prstGeom prst="rect">
            <a:avLst/>
          </a:prstGeom>
        </p:spPr>
      </p:pic>
      <p:pic>
        <p:nvPicPr>
          <p:cNvPr id="2" name="Picture 1" descr="A purple circle with white text and a logo&#10;&#10;Description automatically generated">
            <a:extLst>
              <a:ext uri="{FF2B5EF4-FFF2-40B4-BE49-F238E27FC236}">
                <a16:creationId xmlns:a16="http://schemas.microsoft.com/office/drawing/2014/main" id="{CF09F665-7071-7C35-D6F9-A307D99BE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494787" cy="1763884"/>
          </a:xfrm>
          <a:prstGeom prst="rect">
            <a:avLst/>
          </a:prstGeom>
        </p:spPr>
      </p:pic>
      <p:pic>
        <p:nvPicPr>
          <p:cNvPr id="3" name=" 5 once joined">
            <a:hlinkClick r:id="" action="ppaction://media"/>
            <a:extLst>
              <a:ext uri="{FF2B5EF4-FFF2-40B4-BE49-F238E27FC236}">
                <a16:creationId xmlns:a16="http://schemas.microsoft.com/office/drawing/2014/main" id="{57777BDA-FB8E-576F-C2FE-2F2F160518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68415" y="255052"/>
            <a:ext cx="1182708" cy="1182708"/>
          </a:xfrm>
          <a:prstGeom prst="rect">
            <a:avLst/>
          </a:prstGeom>
        </p:spPr>
      </p:pic>
    </p:spTree>
    <p:extLst>
      <p:ext uri="{BB962C8B-B14F-4D97-AF65-F5344CB8AC3E}">
        <p14:creationId xmlns:p14="http://schemas.microsoft.com/office/powerpoint/2010/main" val="22639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872" y="163718"/>
            <a:ext cx="3616818" cy="1484464"/>
          </a:xfrm>
          <a:prstGeom prst="rect">
            <a:avLst/>
          </a:prstGeom>
        </p:spPr>
      </p:pic>
      <p:sp>
        <p:nvSpPr>
          <p:cNvPr id="6" name="TextBox 5">
            <a:extLst>
              <a:ext uri="{FF2B5EF4-FFF2-40B4-BE49-F238E27FC236}">
                <a16:creationId xmlns:a16="http://schemas.microsoft.com/office/drawing/2014/main" id="{6782F905-25EA-67C3-281B-14014FB075DB}"/>
              </a:ext>
            </a:extLst>
          </p:cNvPr>
          <p:cNvSpPr txBox="1"/>
          <p:nvPr/>
        </p:nvSpPr>
        <p:spPr>
          <a:xfrm>
            <a:off x="398207" y="2611967"/>
            <a:ext cx="7960665"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Discuss as a team in advance how you will manage the situation if a member of the public makes a negative comment about a baby being breastfed.</a:t>
            </a: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If this occurs, explain to the complainant that you support breastfeeding as it is important for babies to have their mother’s milk where possible. If they are not happy then they can leave.</a:t>
            </a: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Support each other if this situation occurs and seek support from your manager.</a:t>
            </a:r>
            <a:endParaRPr lang="en-GB" sz="2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430EAC-3176-9FF0-5289-F27202947F62}"/>
              </a:ext>
            </a:extLst>
          </p:cNvPr>
          <p:cNvSpPr txBox="1"/>
          <p:nvPr/>
        </p:nvSpPr>
        <p:spPr>
          <a:xfrm>
            <a:off x="398206" y="1750193"/>
            <a:ext cx="11577484" cy="861774"/>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What happens if there’s a problem?</a:t>
            </a:r>
          </a:p>
          <a:p>
            <a:endParaRPr lang="en-GB" dirty="0"/>
          </a:p>
        </p:txBody>
      </p:sp>
      <p:pic>
        <p:nvPicPr>
          <p:cNvPr id="3" name="Picture 2" descr="A colorful question marks on a black background&#10;&#10;Description automatically generated">
            <a:extLst>
              <a:ext uri="{FF2B5EF4-FFF2-40B4-BE49-F238E27FC236}">
                <a16:creationId xmlns:a16="http://schemas.microsoft.com/office/drawing/2014/main" id="{091435A0-761F-B1B7-84B1-B35B17574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7742" y="2106713"/>
            <a:ext cx="2260508" cy="3741530"/>
          </a:xfrm>
          <a:prstGeom prst="rect">
            <a:avLst/>
          </a:prstGeom>
        </p:spPr>
      </p:pic>
      <p:pic>
        <p:nvPicPr>
          <p:cNvPr id="2" name="Picture 1" descr="A purple circle with white text and a logo&#10;&#10;Description automatically generated">
            <a:extLst>
              <a:ext uri="{FF2B5EF4-FFF2-40B4-BE49-F238E27FC236}">
                <a16:creationId xmlns:a16="http://schemas.microsoft.com/office/drawing/2014/main" id="{EAC6A15C-8B61-20FC-9FA8-A6E664623A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494787" cy="1763884"/>
          </a:xfrm>
          <a:prstGeom prst="rect">
            <a:avLst/>
          </a:prstGeom>
        </p:spPr>
      </p:pic>
      <p:pic>
        <p:nvPicPr>
          <p:cNvPr id="4" name="6 problem BFF">
            <a:hlinkClick r:id="" action="ppaction://media"/>
            <a:extLst>
              <a:ext uri="{FF2B5EF4-FFF2-40B4-BE49-F238E27FC236}">
                <a16:creationId xmlns:a16="http://schemas.microsoft.com/office/drawing/2014/main" id="{9310461A-D45A-58EF-7E06-D427E459DB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94787" y="391070"/>
            <a:ext cx="1096382" cy="1096382"/>
          </a:xfrm>
          <a:prstGeom prst="rect">
            <a:avLst/>
          </a:prstGeom>
        </p:spPr>
      </p:pic>
    </p:spTree>
    <p:extLst>
      <p:ext uri="{BB962C8B-B14F-4D97-AF65-F5344CB8AC3E}">
        <p14:creationId xmlns:p14="http://schemas.microsoft.com/office/powerpoint/2010/main" val="30726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0934-F1D0-1EFB-DD38-328EDC249401}"/>
              </a:ext>
            </a:extLst>
          </p:cNvPr>
          <p:cNvSpPr>
            <a:spLocks noGrp="1"/>
          </p:cNvSpPr>
          <p:nvPr>
            <p:ph type="ctrTitle"/>
          </p:nvPr>
        </p:nvSpPr>
        <p:spPr>
          <a:xfrm>
            <a:off x="5412658" y="1989347"/>
            <a:ext cx="6525156" cy="2338813"/>
          </a:xfrm>
        </p:spPr>
        <p:txBody>
          <a:bodyPr>
            <a:noAutofit/>
          </a:bodyPr>
          <a:lstStyle/>
          <a:p>
            <a:pPr algn="r"/>
            <a:br>
              <a:rPr lang="en-GB" sz="4000" dirty="0">
                <a:solidFill>
                  <a:schemeClr val="bg1"/>
                </a:solidFill>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700" dirty="0">
                <a:solidFill>
                  <a:schemeClr val="bg1"/>
                </a:solidFill>
                <a:latin typeface="Arial" panose="020B0604020202020204" pitchFamily="34" charset="0"/>
                <a:cs typeface="Arial" panose="020B0604020202020204" pitchFamily="34" charset="0"/>
              </a:rPr>
              <a:t>Email us at: </a:t>
            </a:r>
            <a:br>
              <a:rPr lang="en-GB" sz="1200" dirty="0">
                <a:solidFill>
                  <a:schemeClr val="bg1"/>
                </a:solidFill>
                <a:latin typeface="Arial" panose="020B0604020202020204" pitchFamily="34" charset="0"/>
                <a:cs typeface="Arial" panose="020B0604020202020204" pitchFamily="34" charset="0"/>
              </a:rPr>
            </a:br>
            <a:br>
              <a:rPr lang="en-GB" sz="1200" b="1" dirty="0">
                <a:solidFill>
                  <a:schemeClr val="bg1"/>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breastfeedingfriendly@bdct.nhs.uk </a:t>
            </a:r>
            <a:br>
              <a:rPr lang="en-US" sz="2700" b="1" dirty="0">
                <a:solidFill>
                  <a:schemeClr val="bg1"/>
                </a:solidFill>
                <a:latin typeface="Arial" panose="020B0604020202020204" pitchFamily="34" charset="0"/>
                <a:cs typeface="Arial" panose="020B0604020202020204" pitchFamily="34" charset="0"/>
              </a:rPr>
            </a:br>
            <a:br>
              <a:rPr lang="en-US" sz="2700" b="1"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Find us on Facebook and Instagram at:</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 </a:t>
            </a:r>
            <a:br>
              <a:rPr lang="en-US" sz="1200" b="1" dirty="0">
                <a:solidFill>
                  <a:schemeClr val="bg1"/>
                </a:solidFill>
                <a:latin typeface="Arial" panose="020B0604020202020204" pitchFamily="34" charset="0"/>
                <a:cs typeface="Arial" panose="020B0604020202020204" pitchFamily="34" charset="0"/>
              </a:rPr>
            </a:br>
            <a:r>
              <a:rPr lang="en-US" sz="2700" b="1" dirty="0" err="1">
                <a:solidFill>
                  <a:schemeClr val="bg1"/>
                </a:solidFill>
                <a:latin typeface="Arial" panose="020B0604020202020204" pitchFamily="34" charset="0"/>
                <a:cs typeface="Arial" panose="020B0604020202020204" pitchFamily="34" charset="0"/>
              </a:rPr>
              <a:t>communityinfantfeedingBDCFT</a:t>
            </a:r>
            <a:endParaRPr lang="en-GB" sz="2700" b="1" dirty="0">
              <a:solidFill>
                <a:schemeClr val="bg1"/>
              </a:solidFill>
            </a:endParaRPr>
          </a:p>
        </p:txBody>
      </p:sp>
      <p:pic>
        <p:nvPicPr>
          <p:cNvPr id="5" name="Picture 4">
            <a:extLst>
              <a:ext uri="{FF2B5EF4-FFF2-40B4-BE49-F238E27FC236}">
                <a16:creationId xmlns:a16="http://schemas.microsoft.com/office/drawing/2014/main" id="{62F1BEF6-8EA5-550D-388B-79E6DF7BA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3726"/>
            <a:ext cx="12192000" cy="320556"/>
          </a:xfrm>
          <a:prstGeom prst="rect">
            <a:avLst/>
          </a:prstGeom>
        </p:spPr>
      </p:pic>
      <p:pic>
        <p:nvPicPr>
          <p:cNvPr id="7" name="Picture 6" descr="A black and white sign with blue and white text&#10;&#10;Description automatically generated">
            <a:extLst>
              <a:ext uri="{FF2B5EF4-FFF2-40B4-BE49-F238E27FC236}">
                <a16:creationId xmlns:a16="http://schemas.microsoft.com/office/drawing/2014/main" id="{29636E65-F3A9-C71F-6115-5052F4CDC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182" y="115736"/>
            <a:ext cx="3616818" cy="1484464"/>
          </a:xfrm>
          <a:prstGeom prst="rect">
            <a:avLst/>
          </a:prstGeom>
        </p:spPr>
      </p:pic>
      <p:pic>
        <p:nvPicPr>
          <p:cNvPr id="19" name="Picture 18" descr="A logo with white text&#10;&#10;Description automatically generated">
            <a:extLst>
              <a:ext uri="{FF2B5EF4-FFF2-40B4-BE49-F238E27FC236}">
                <a16:creationId xmlns:a16="http://schemas.microsoft.com/office/drawing/2014/main" id="{2E95755B-6F04-2BB0-3CE6-633D68DA75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2566" y="4682859"/>
            <a:ext cx="1755058" cy="1755058"/>
          </a:xfrm>
          <a:prstGeom prst="rect">
            <a:avLst/>
          </a:prstGeom>
        </p:spPr>
      </p:pic>
      <p:pic>
        <p:nvPicPr>
          <p:cNvPr id="21" name="Picture 20" descr="A group of people with a baby&#10;&#10;Description automatically generated">
            <a:extLst>
              <a:ext uri="{FF2B5EF4-FFF2-40B4-BE49-F238E27FC236}">
                <a16:creationId xmlns:a16="http://schemas.microsoft.com/office/drawing/2014/main" id="{DC395E83-3343-3274-9E35-3794BFBC3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3591" y="4908014"/>
            <a:ext cx="1320007" cy="1275006"/>
          </a:xfrm>
          <a:prstGeom prst="rect">
            <a:avLst/>
          </a:prstGeom>
        </p:spPr>
      </p:pic>
      <p:pic>
        <p:nvPicPr>
          <p:cNvPr id="4" name="Picture 3" descr="A purple circle with white text and a logo&#10;&#10;Description automatically generated">
            <a:extLst>
              <a:ext uri="{FF2B5EF4-FFF2-40B4-BE49-F238E27FC236}">
                <a16:creationId xmlns:a16="http://schemas.microsoft.com/office/drawing/2014/main" id="{5DD36593-8C8D-94F8-DD45-3A9C4CE750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7706" y="373086"/>
            <a:ext cx="8713825" cy="6160918"/>
          </a:xfrm>
          <a:prstGeom prst="rect">
            <a:avLst/>
          </a:prstGeom>
        </p:spPr>
      </p:pic>
      <p:pic>
        <p:nvPicPr>
          <p:cNvPr id="3" name="5. thanks BFF">
            <a:hlinkClick r:id="" action="ppaction://media"/>
            <a:extLst>
              <a:ext uri="{FF2B5EF4-FFF2-40B4-BE49-F238E27FC236}">
                <a16:creationId xmlns:a16="http://schemas.microsoft.com/office/drawing/2014/main" id="{BA79F92C-C44F-C8EE-3A39-DDD39AD834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57800" y="373086"/>
            <a:ext cx="1225062" cy="1225062"/>
          </a:xfrm>
          <a:prstGeom prst="rect">
            <a:avLst/>
          </a:prstGeom>
        </p:spPr>
      </p:pic>
    </p:spTree>
    <p:extLst>
      <p:ext uri="{BB962C8B-B14F-4D97-AF65-F5344CB8AC3E}">
        <p14:creationId xmlns:p14="http://schemas.microsoft.com/office/powerpoint/2010/main" val="398116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3912</TotalTime>
  <Words>457</Words>
  <Application>Microsoft Office PowerPoint</Application>
  <PresentationFormat>Widescreen</PresentationFormat>
  <Paragraphs>55</Paragraphs>
  <Slides>8</Slides>
  <Notes>7</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Calibri</vt:lpstr>
      <vt:lpstr>Calibri Light</vt:lpstr>
      <vt:lpstr>Office Theme</vt:lpstr>
      <vt:lpstr>Supporting breastfeeding  here, there and everywhere </vt:lpstr>
      <vt:lpstr>PowerPoint Presentation</vt:lpstr>
      <vt:lpstr>PowerPoint Presentation</vt:lpstr>
      <vt:lpstr>PowerPoint Presentation</vt:lpstr>
      <vt:lpstr>PowerPoint Presentation</vt:lpstr>
      <vt:lpstr>PowerPoint Presentation</vt:lpstr>
      <vt:lpstr>PowerPoint Presentation</vt:lpstr>
      <vt:lpstr>  Email us at:   breastfeedingfriendly@bdct.nhs.uk   Find us on Facebook and Instagram at:   communityinfantfeedingBDCFT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Breastfeeding Friendly Bradford District</dc:title>
  <dc:creator>Jane Dickens</dc:creator>
  <cp:lastModifiedBy>Sue Okell</cp:lastModifiedBy>
  <cp:revision>13</cp:revision>
  <dcterms:created xsi:type="dcterms:W3CDTF">2024-05-02T16:06:37Z</dcterms:created>
  <dcterms:modified xsi:type="dcterms:W3CDTF">2024-07-26T09:06:24Z</dcterms:modified>
</cp:coreProperties>
</file>