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FD1BA0D-9CD6-432D-8CA7-623808FEBB50}">
          <p14:sldIdLst>
            <p14:sldId id="256"/>
            <p14:sldId id="264"/>
            <p14:sldId id="265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330072"/>
    <a:srgbClr val="FFB81C"/>
    <a:srgbClr val="00670A"/>
    <a:srgbClr val="003372"/>
    <a:srgbClr val="7C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4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9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4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4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EC19-DDA2-4981-A89C-8111C669BE67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75D0-29ED-4A17-B817-F7774C804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7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Categorisation and Reporting Guidance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Light skin tones</a:t>
            </a:r>
          </a:p>
        </p:txBody>
      </p:sp>
    </p:spTree>
    <p:extLst>
      <p:ext uri="{BB962C8B-B14F-4D97-AF65-F5344CB8AC3E}">
        <p14:creationId xmlns:p14="http://schemas.microsoft.com/office/powerpoint/2010/main" val="214328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981944" y="2359188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“A pressure ulcer is localized damage to the skin and/or underlying tissue, usually over a bony prominence (or related to a medical or other device), resulting from sustained pressure (including pressure associated with shear). The damage can be present as intact skin or an open ulcer and may be painful”. 	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(NHS Improvement 2018)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5833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55576" y="145345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Category 1 pressure ulcer – Non blanchable erythema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Intact skin with non-blanchable redness of a localized area, usually over a bony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prominence. Darkly pigmented skin may not have visible blanching; its colour may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 from the surrounding area.  The area may be painful, firm, soft, warmer or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cooler compared to adjacent skin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INDICATE AT RISK PATIENTS – IR-e NOT required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referral if patient non-concordance identified, to refer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non-concordance pathway and flowchart and complete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assessment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Category 1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39A71D-0D17-F3FC-1480-DEA48170B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59632" y="3916028"/>
            <a:ext cx="2314414" cy="2234045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87B5EF3-4BEB-F632-A1EC-C2DC540C9D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04048" y="3982603"/>
            <a:ext cx="2686373" cy="2052205"/>
          </a:xfrm>
        </p:spPr>
      </p:pic>
    </p:spTree>
    <p:extLst>
      <p:ext uri="{BB962C8B-B14F-4D97-AF65-F5344CB8AC3E}">
        <p14:creationId xmlns:p14="http://schemas.microsoft.com/office/powerpoint/2010/main" val="131385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55576" y="1453450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Category 2 pressure ulcer – Partial thickness skin loss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Partial thickness loss of dermis presenting as a shallow ulcer with a red/pink wound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bed, without slough. May also present as an intact or open/ruptured serum-filled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blister.  Presents as a shiny or dry shallow ulcer without slough or bruising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(Bruising indicates SDTI)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– to re report if deterioration to category 3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referral if patient non-concordance identified, and refer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non-concordance pathway and flowchart and complete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assessment</a:t>
            </a:r>
          </a:p>
          <a:p>
            <a:pPr algn="just"/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Category 2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05EC368-74D9-ACBE-DCEF-328E4B0293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43608" y="3949315"/>
            <a:ext cx="2314414" cy="2234045"/>
          </a:xfr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55451DE0-83B6-2EEB-AD8B-A842D6D94E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48064" y="3960412"/>
            <a:ext cx="2686373" cy="2052205"/>
          </a:xfrm>
        </p:spPr>
      </p:pic>
    </p:spTree>
    <p:extLst>
      <p:ext uri="{BB962C8B-B14F-4D97-AF65-F5344CB8AC3E}">
        <p14:creationId xmlns:p14="http://schemas.microsoft.com/office/powerpoint/2010/main" val="296245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55576" y="1453450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Category 3 pressure ulcer – Full thickness skin loss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 fat may be visible, but bone, tendon, or muscle will not be exposed.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Slough may be present but does not obscure depth of tissue loss and may include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undermining or tunnelling.  The depth of a category 3 pressure ulcer will vary with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location on the body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– to re report only if deterioration to category 4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referral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patient non concordant, refer to non-concordance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and flowchart and complete mental capacity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Category 3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1151E85-3658-F663-7A1C-0A514516DB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43608" y="4202430"/>
            <a:ext cx="2314414" cy="22444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F685BAC-FCA4-B995-9D63-218AE24D6D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292080" y="4187885"/>
            <a:ext cx="2686373" cy="2052205"/>
          </a:xfrm>
        </p:spPr>
      </p:pic>
    </p:spTree>
    <p:extLst>
      <p:ext uri="{BB962C8B-B14F-4D97-AF65-F5344CB8AC3E}">
        <p14:creationId xmlns:p14="http://schemas.microsoft.com/office/powerpoint/2010/main" val="25327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19572" y="1157441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Category 4 pressure ulcer – Full thickness tissue loss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thickness tissue loss with exposed bone, tendon, or muscle. Slough or eschar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 be present on some parts of the wound bed. Often includes undermining or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tunnelling.  The depth of a category 4 pressure ulcer can vary dependent on location and can extend into muscle and/or underlying structures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fascia, tendon or joint capsule) making osteomyelitis possible. Exposed bone/tendon is visible or directly palpable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TVN Referral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non-concordance pathway and flowchart and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mental capacity assessment if identified patient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non-concordance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Category 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DBA726-C908-865D-47C1-9A2D5C97D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87624" y="4237801"/>
            <a:ext cx="2314414" cy="215863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8F1CA8-7A5B-2001-9240-BBF7C517F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932040" y="4237800"/>
            <a:ext cx="2686373" cy="2052205"/>
          </a:xfrm>
        </p:spPr>
      </p:pic>
    </p:spTree>
    <p:extLst>
      <p:ext uri="{BB962C8B-B14F-4D97-AF65-F5344CB8AC3E}">
        <p14:creationId xmlns:p14="http://schemas.microsoft.com/office/powerpoint/2010/main" val="248590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19572" y="1596059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Unstageable pressure ulcer - depth unknown –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Full thickness tissue loss in which the base of the ulcer is covered by slough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(Yellow, tan, grey, green or brown) and/or eschar (tan, brown or black).  Until enough slough and/or eschar is removed to expose the base of the wound, the true depth and category cannot be determined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– to re report only if deterioration to category 4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referral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non-concordance pathway and flowchart and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mental capacity assessment if identified patient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non-concordance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Unstageable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D58205-BB75-D829-8E91-2874F5A30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31640" y="4380905"/>
            <a:ext cx="2314414" cy="1989998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C40F25F-27C0-08A3-8A77-B15F3863C5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0650"/>
            <a:ext cx="2162175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5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719572" y="1247829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Suspected deep tissue injury - depth unknown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Purple or maroon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localised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area of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discoloured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intact skin or blood-filled blister due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damage of underlying soft tissue from pressure and/or shear.  Evolution may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 a thin blister over a dark wound bed.  The wound may further evolve and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become covered by thin eschar.  Evolution may be rapid, exposing additional layers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tissue even with optimal treatment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– to re report only if deterioration to category 4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referral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non-concordance pathway and flowchart and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mental capacity assessment if identified patient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non-concordance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SDTI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B5BF32-BA06-B90D-659D-62E3BD69B4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31640" y="4136857"/>
            <a:ext cx="2314414" cy="223404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E9F631-6F95-8A44-23B1-6C2CFDBD5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090483" y="4048596"/>
            <a:ext cx="2686373" cy="2052205"/>
          </a:xfrm>
        </p:spPr>
      </p:pic>
    </p:spTree>
    <p:extLst>
      <p:ext uri="{BB962C8B-B14F-4D97-AF65-F5344CB8AC3E}">
        <p14:creationId xmlns:p14="http://schemas.microsoft.com/office/powerpoint/2010/main" val="163525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08" y="7351"/>
            <a:ext cx="3768892" cy="169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0902"/>
            <a:ext cx="8784976" cy="2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40141-3EBC-4FFC-BA51-4A1C29E51354}"/>
              </a:ext>
            </a:extLst>
          </p:cNvPr>
          <p:cNvSpPr txBox="1"/>
          <p:nvPr/>
        </p:nvSpPr>
        <p:spPr>
          <a:xfrm>
            <a:off x="611560" y="1256617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Moisture associated skin damage – This can occur due to the presence of any type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moisture on the skin, including incontinence, leakage from a stoma, saliva, wound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exudate and sweat.  Multiple lesions with diverse edges are typical of incontinence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associated dermatitis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CAN INCREASE THE RISK OF PRESSURE DAMAGE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IR-e required when acquired in BDCFT only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 report only if deterioration to category 2 and above pressure damage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TVN Referral for all non-concordance and refer to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non-concordance pathway and flowchart and complete </a:t>
            </a:r>
          </a:p>
          <a:p>
            <a:pPr algn="just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assessment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0C5B5DA-CD42-F607-23B5-15D789FE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MASD </a:t>
            </a:r>
          </a:p>
        </p:txBody>
      </p:sp>
      <p:pic>
        <p:nvPicPr>
          <p:cNvPr id="8" name="Content Placeholder 7" descr="A close-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C489C0B0-4D51-2D1E-3298-F417A97F2D0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87624" y="4211930"/>
            <a:ext cx="2592288" cy="169113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0FE226F-55ED-F53F-470F-3D90764E0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220072" y="4211930"/>
            <a:ext cx="2304256" cy="17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280337-95c4-4762-bb22-07ad3e46fabe">
      <UserInfo>
        <DisplayName>Christal Leaper</DisplayName>
        <AccountId>330</AccountId>
        <AccountType/>
      </UserInfo>
      <UserInfo>
        <DisplayName>Victoria Donnelly</DisplayName>
        <AccountId>634</AccountId>
        <AccountType/>
      </UserInfo>
      <UserInfo>
        <DisplayName>Michelle Holland</DisplayName>
        <AccountId>6224</AccountId>
        <AccountType/>
      </UserInfo>
      <UserInfo>
        <DisplayName>Alyson Wilson</DisplayName>
        <AccountId>3258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721CA70224646BD31126750DC34EC" ma:contentTypeVersion="6" ma:contentTypeDescription="Create a new document." ma:contentTypeScope="" ma:versionID="5ececd973b8745b0edab52037f0b42ce">
  <xsd:schema xmlns:xsd="http://www.w3.org/2001/XMLSchema" xmlns:xs="http://www.w3.org/2001/XMLSchema" xmlns:p="http://schemas.microsoft.com/office/2006/metadata/properties" xmlns:ns2="35d8351f-7233-4852-962b-afcbdde74d10" xmlns:ns3="a3280337-95c4-4762-bb22-07ad3e46fabe" targetNamespace="http://schemas.microsoft.com/office/2006/metadata/properties" ma:root="true" ma:fieldsID="d3c2beeea6b5a3fa76d076e637c9869c" ns2:_="" ns3:_="">
    <xsd:import namespace="35d8351f-7233-4852-962b-afcbdde74d10"/>
    <xsd:import namespace="a3280337-95c4-4762-bb22-07ad3e46fa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8351f-7233-4852-962b-afcbdde74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80337-95c4-4762-bb22-07ad3e46fa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2BC81-3B51-4811-BF2B-0E6CF4E32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CAA5AE-DB85-4A51-AFF6-36DDF06AB7CB}">
  <ds:schemaRefs>
    <ds:schemaRef ds:uri="http://schemas.microsoft.com/office/2006/metadata/properties"/>
    <ds:schemaRef ds:uri="http://schemas.microsoft.com/office/infopath/2007/PartnerControls"/>
    <ds:schemaRef ds:uri="a3280337-95c4-4762-bb22-07ad3e46fabe"/>
  </ds:schemaRefs>
</ds:datastoreItem>
</file>

<file path=customXml/itemProps3.xml><?xml version="1.0" encoding="utf-8"?>
<ds:datastoreItem xmlns:ds="http://schemas.openxmlformats.org/officeDocument/2006/customXml" ds:itemID="{B5F5AD67-AABB-48D7-927A-319F16AE7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8351f-7233-4852-962b-afcbdde74d10"/>
    <ds:schemaRef ds:uri="a3280337-95c4-4762-bb22-07ad3e46fa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750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Categorisation and Reporting Guidance  Light skin tones</vt:lpstr>
      <vt:lpstr>Definition</vt:lpstr>
      <vt:lpstr>Category 1</vt:lpstr>
      <vt:lpstr>Category 2</vt:lpstr>
      <vt:lpstr>Category 3</vt:lpstr>
      <vt:lpstr>Category 4</vt:lpstr>
      <vt:lpstr>Unstageable </vt:lpstr>
      <vt:lpstr>SDTI </vt:lpstr>
      <vt:lpstr>MASD </vt:lpstr>
    </vt:vector>
  </TitlesOfParts>
  <Company>Bradford District Care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Jackson</dc:creator>
  <cp:lastModifiedBy>Claire Webb</cp:lastModifiedBy>
  <cp:revision>17</cp:revision>
  <dcterms:created xsi:type="dcterms:W3CDTF">2019-01-31T12:07:41Z</dcterms:created>
  <dcterms:modified xsi:type="dcterms:W3CDTF">2022-11-28T10:38:37Z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0x010100643721CA70224646BD31126750DC34EC</vt:lpwstr>
  </property>
</Properties>
</file>