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6" r:id="rId6"/>
    <p:sldId id="264" r:id="rId7"/>
    <p:sldId id="258" r:id="rId8"/>
    <p:sldId id="259" r:id="rId9"/>
    <p:sldId id="260" r:id="rId10"/>
    <p:sldId id="261" r:id="rId11"/>
    <p:sldId id="26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FD1BA0D-9CD6-432D-8CA7-623808FEBB50}">
          <p14:sldIdLst>
            <p14:sldId id="256"/>
            <p14:sldId id="266"/>
            <p14:sldId id="264"/>
            <p14:sldId id="258"/>
            <p14:sldId id="259"/>
            <p14:sldId id="260"/>
            <p14:sldId id="261"/>
            <p14:sldId id="262"/>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330072"/>
    <a:srgbClr val="FFB81C"/>
    <a:srgbClr val="00670A"/>
    <a:srgbClr val="003372"/>
    <a:srgbClr val="7C28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4622" autoAdjust="0"/>
  </p:normalViewPr>
  <p:slideViewPr>
    <p:cSldViewPr>
      <p:cViewPr varScale="1">
        <p:scale>
          <a:sx n="68" d="100"/>
          <a:sy n="68" d="100"/>
        </p:scale>
        <p:origin x="171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3EEEC19-DDA2-4981-A89C-8111C669BE67}"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475D0-29ED-4A17-B817-F7774C804E03}" type="slidenum">
              <a:rPr lang="en-GB" smtClean="0"/>
              <a:t>‹#›</a:t>
            </a:fld>
            <a:endParaRPr lang="en-GB"/>
          </a:p>
        </p:txBody>
      </p:sp>
    </p:spTree>
    <p:extLst>
      <p:ext uri="{BB962C8B-B14F-4D97-AF65-F5344CB8AC3E}">
        <p14:creationId xmlns:p14="http://schemas.microsoft.com/office/powerpoint/2010/main" val="92584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EEEC19-DDA2-4981-A89C-8111C669BE67}"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475D0-29ED-4A17-B817-F7774C804E03}" type="slidenum">
              <a:rPr lang="en-GB" smtClean="0"/>
              <a:t>‹#›</a:t>
            </a:fld>
            <a:endParaRPr lang="en-GB"/>
          </a:p>
        </p:txBody>
      </p:sp>
    </p:spTree>
    <p:extLst>
      <p:ext uri="{BB962C8B-B14F-4D97-AF65-F5344CB8AC3E}">
        <p14:creationId xmlns:p14="http://schemas.microsoft.com/office/powerpoint/2010/main" val="97574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EEEC19-DDA2-4981-A89C-8111C669BE67}"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475D0-29ED-4A17-B817-F7774C804E03}" type="slidenum">
              <a:rPr lang="en-GB" smtClean="0"/>
              <a:t>‹#›</a:t>
            </a:fld>
            <a:endParaRPr lang="en-GB"/>
          </a:p>
        </p:txBody>
      </p:sp>
    </p:spTree>
    <p:extLst>
      <p:ext uri="{BB962C8B-B14F-4D97-AF65-F5344CB8AC3E}">
        <p14:creationId xmlns:p14="http://schemas.microsoft.com/office/powerpoint/2010/main" val="328739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EEEC19-DDA2-4981-A89C-8111C669BE67}"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475D0-29ED-4A17-B817-F7774C804E03}" type="slidenum">
              <a:rPr lang="en-GB" smtClean="0"/>
              <a:t>‹#›</a:t>
            </a:fld>
            <a:endParaRPr lang="en-GB"/>
          </a:p>
        </p:txBody>
      </p:sp>
    </p:spTree>
    <p:extLst>
      <p:ext uri="{BB962C8B-B14F-4D97-AF65-F5344CB8AC3E}">
        <p14:creationId xmlns:p14="http://schemas.microsoft.com/office/powerpoint/2010/main" val="200648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3EEEC19-DDA2-4981-A89C-8111C669BE67}"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475D0-29ED-4A17-B817-F7774C804E03}" type="slidenum">
              <a:rPr lang="en-GB" smtClean="0"/>
              <a:t>‹#›</a:t>
            </a:fld>
            <a:endParaRPr lang="en-GB"/>
          </a:p>
        </p:txBody>
      </p:sp>
    </p:spTree>
    <p:extLst>
      <p:ext uri="{BB962C8B-B14F-4D97-AF65-F5344CB8AC3E}">
        <p14:creationId xmlns:p14="http://schemas.microsoft.com/office/powerpoint/2010/main" val="3352390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EEEC19-DDA2-4981-A89C-8111C669BE67}"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8475D0-29ED-4A17-B817-F7774C804E03}" type="slidenum">
              <a:rPr lang="en-GB" smtClean="0"/>
              <a:t>‹#›</a:t>
            </a:fld>
            <a:endParaRPr lang="en-GB"/>
          </a:p>
        </p:txBody>
      </p:sp>
    </p:spTree>
    <p:extLst>
      <p:ext uri="{BB962C8B-B14F-4D97-AF65-F5344CB8AC3E}">
        <p14:creationId xmlns:p14="http://schemas.microsoft.com/office/powerpoint/2010/main" val="3178244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3EEEC19-DDA2-4981-A89C-8111C669BE67}" type="datetimeFigureOut">
              <a:rPr lang="en-GB" smtClean="0"/>
              <a:t>28/11/2022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8475D0-29ED-4A17-B817-F7774C804E03}" type="slidenum">
              <a:rPr lang="en-GB" smtClean="0"/>
              <a:t>‹#›</a:t>
            </a:fld>
            <a:endParaRPr lang="en-GB"/>
          </a:p>
        </p:txBody>
      </p:sp>
    </p:spTree>
    <p:extLst>
      <p:ext uri="{BB962C8B-B14F-4D97-AF65-F5344CB8AC3E}">
        <p14:creationId xmlns:p14="http://schemas.microsoft.com/office/powerpoint/2010/main" val="269046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EEEC19-DDA2-4981-A89C-8111C669BE67}" type="datetimeFigureOut">
              <a:rPr lang="en-GB" smtClean="0"/>
              <a:t>28/11/2022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8475D0-29ED-4A17-B817-F7774C804E03}" type="slidenum">
              <a:rPr lang="en-GB" smtClean="0"/>
              <a:t>‹#›</a:t>
            </a:fld>
            <a:endParaRPr lang="en-GB"/>
          </a:p>
        </p:txBody>
      </p:sp>
    </p:spTree>
    <p:extLst>
      <p:ext uri="{BB962C8B-B14F-4D97-AF65-F5344CB8AC3E}">
        <p14:creationId xmlns:p14="http://schemas.microsoft.com/office/powerpoint/2010/main" val="252293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EEC19-DDA2-4981-A89C-8111C669BE67}" type="datetimeFigureOut">
              <a:rPr lang="en-GB" smtClean="0"/>
              <a:t>28/11/2022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8475D0-29ED-4A17-B817-F7774C804E03}" type="slidenum">
              <a:rPr lang="en-GB" smtClean="0"/>
              <a:t>‹#›</a:t>
            </a:fld>
            <a:endParaRPr lang="en-GB"/>
          </a:p>
        </p:txBody>
      </p:sp>
    </p:spTree>
    <p:extLst>
      <p:ext uri="{BB962C8B-B14F-4D97-AF65-F5344CB8AC3E}">
        <p14:creationId xmlns:p14="http://schemas.microsoft.com/office/powerpoint/2010/main" val="338708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EEEC19-DDA2-4981-A89C-8111C669BE67}"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8475D0-29ED-4A17-B817-F7774C804E03}" type="slidenum">
              <a:rPr lang="en-GB" smtClean="0"/>
              <a:t>‹#›</a:t>
            </a:fld>
            <a:endParaRPr lang="en-GB"/>
          </a:p>
        </p:txBody>
      </p:sp>
    </p:spTree>
    <p:extLst>
      <p:ext uri="{BB962C8B-B14F-4D97-AF65-F5344CB8AC3E}">
        <p14:creationId xmlns:p14="http://schemas.microsoft.com/office/powerpoint/2010/main" val="352454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EEEC19-DDA2-4981-A89C-8111C669BE67}"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8475D0-29ED-4A17-B817-F7774C804E03}" type="slidenum">
              <a:rPr lang="en-GB" smtClean="0"/>
              <a:t>‹#›</a:t>
            </a:fld>
            <a:endParaRPr lang="en-GB"/>
          </a:p>
        </p:txBody>
      </p:sp>
    </p:spTree>
    <p:extLst>
      <p:ext uri="{BB962C8B-B14F-4D97-AF65-F5344CB8AC3E}">
        <p14:creationId xmlns:p14="http://schemas.microsoft.com/office/powerpoint/2010/main" val="326324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EEC19-DDA2-4981-A89C-8111C669BE67}" type="datetimeFigureOut">
              <a:rPr lang="en-GB" smtClean="0"/>
              <a:t>28/11/2022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475D0-29ED-4A17-B817-F7774C804E03}" type="slidenum">
              <a:rPr lang="en-GB" smtClean="0"/>
              <a:t>‹#›</a:t>
            </a:fld>
            <a:endParaRPr lang="en-GB"/>
          </a:p>
        </p:txBody>
      </p:sp>
    </p:spTree>
    <p:extLst>
      <p:ext uri="{BB962C8B-B14F-4D97-AF65-F5344CB8AC3E}">
        <p14:creationId xmlns:p14="http://schemas.microsoft.com/office/powerpoint/2010/main" val="4224778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108" y="7351"/>
            <a:ext cx="3768892" cy="169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70902"/>
            <a:ext cx="8784976" cy="23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8">
            <a:extLst>
              <a:ext uri="{FF2B5EF4-FFF2-40B4-BE49-F238E27FC236}">
                <a16:creationId xmlns:a16="http://schemas.microsoft.com/office/drawing/2014/main" id="{F0C5B5DA-CD42-F607-23B5-15D789FE4890}"/>
              </a:ext>
            </a:extLst>
          </p:cNvPr>
          <p:cNvSpPr>
            <a:spLocks noGrp="1"/>
          </p:cNvSpPr>
          <p:nvPr>
            <p:ph type="ctrTitle"/>
          </p:nvPr>
        </p:nvSpPr>
        <p:spPr/>
        <p:txBody>
          <a:bodyPr>
            <a:normAutofit fontScale="90000"/>
          </a:bodyPr>
          <a:lstStyle/>
          <a:p>
            <a:r>
              <a:rPr lang="en-GB" dirty="0">
                <a:latin typeface="Arial" panose="020B0604020202020204" pitchFamily="34" charset="0"/>
                <a:cs typeface="Arial" panose="020B0604020202020204" pitchFamily="34" charset="0"/>
              </a:rPr>
              <a:t>Categorisation and Reporting Guidance</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Darker skin tones</a:t>
            </a:r>
          </a:p>
        </p:txBody>
      </p:sp>
    </p:spTree>
    <p:extLst>
      <p:ext uri="{BB962C8B-B14F-4D97-AF65-F5344CB8AC3E}">
        <p14:creationId xmlns:p14="http://schemas.microsoft.com/office/powerpoint/2010/main" val="214328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108" y="7351"/>
            <a:ext cx="3768892" cy="169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70902"/>
            <a:ext cx="8784976" cy="23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8EC4366E-76F7-AFDA-E8CE-8528B4F9D2DE}"/>
              </a:ext>
            </a:extLst>
          </p:cNvPr>
          <p:cNvPicPr>
            <a:picLocks noChangeAspect="1"/>
          </p:cNvPicPr>
          <p:nvPr/>
        </p:nvPicPr>
        <p:blipFill>
          <a:blip r:embed="rId4"/>
          <a:stretch>
            <a:fillRect/>
          </a:stretch>
        </p:blipFill>
        <p:spPr>
          <a:xfrm>
            <a:off x="1403648" y="2717876"/>
            <a:ext cx="6408713" cy="3536663"/>
          </a:xfrm>
          <a:prstGeom prst="rect">
            <a:avLst/>
          </a:prstGeom>
        </p:spPr>
      </p:pic>
      <p:sp>
        <p:nvSpPr>
          <p:cNvPr id="5" name="TextBox 4">
            <a:extLst>
              <a:ext uri="{FF2B5EF4-FFF2-40B4-BE49-F238E27FC236}">
                <a16:creationId xmlns:a16="http://schemas.microsoft.com/office/drawing/2014/main" id="{7B74B85B-B778-BA2E-0047-5D631C995F04}"/>
              </a:ext>
            </a:extLst>
          </p:cNvPr>
          <p:cNvSpPr txBox="1"/>
          <p:nvPr/>
        </p:nvSpPr>
        <p:spPr>
          <a:xfrm>
            <a:off x="1187624" y="1182367"/>
            <a:ext cx="7092618" cy="1477328"/>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Darker skin tones can mask the visual indicator of  erythema and category 1 pressure ulcers. To reduce the risk of these developing into full thickness pressure ulcers in patients with darker skin tones, it is essential to recognise the other signs and symptoms that can be observed</a:t>
            </a:r>
          </a:p>
        </p:txBody>
      </p:sp>
    </p:spTree>
    <p:extLst>
      <p:ext uri="{BB962C8B-B14F-4D97-AF65-F5344CB8AC3E}">
        <p14:creationId xmlns:p14="http://schemas.microsoft.com/office/powerpoint/2010/main" val="267282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108" y="7351"/>
            <a:ext cx="3768892" cy="169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70902"/>
            <a:ext cx="8784976" cy="23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E1540141-3EBC-4FFC-BA51-4A1C29E51354}"/>
              </a:ext>
            </a:extLst>
          </p:cNvPr>
          <p:cNvSpPr txBox="1"/>
          <p:nvPr/>
        </p:nvSpPr>
        <p:spPr>
          <a:xfrm>
            <a:off x="755576" y="1453450"/>
            <a:ext cx="7704856" cy="2554545"/>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Category 1 pressure ulcer – Non blanchable erythema</a:t>
            </a:r>
          </a:p>
          <a:p>
            <a:pPr algn="just"/>
            <a:r>
              <a:rPr lang="en-US" sz="1600" dirty="0">
                <a:latin typeface="Arial" panose="020B0604020202020204" pitchFamily="34" charset="0"/>
                <a:cs typeface="Arial" panose="020B0604020202020204" pitchFamily="34" charset="0"/>
              </a:rPr>
              <a:t>Intact skin with non-blanchable redness of a localized area, usually over a bony </a:t>
            </a:r>
          </a:p>
          <a:p>
            <a:pPr algn="just"/>
            <a:r>
              <a:rPr lang="en-US" sz="1600" dirty="0">
                <a:latin typeface="Arial" panose="020B0604020202020204" pitchFamily="34" charset="0"/>
                <a:cs typeface="Arial" panose="020B0604020202020204" pitchFamily="34" charset="0"/>
              </a:rPr>
              <a:t>prominence. Darkly pigmented skin may not have visible blanching but its colour may differ from the surrounding area.  The area may be painful, firm, soft, warmer or cooler compared to adjacent skin.  Often difficult to detect in darkly pigmented skin tone</a:t>
            </a:r>
          </a:p>
          <a:p>
            <a:pPr algn="just"/>
            <a:r>
              <a:rPr lang="en-US" sz="1600" dirty="0">
                <a:solidFill>
                  <a:srgbClr val="C00000"/>
                </a:solidFill>
                <a:latin typeface="Arial" panose="020B0604020202020204" pitchFamily="34" charset="0"/>
                <a:cs typeface="Arial" panose="020B0604020202020204" pitchFamily="34" charset="0"/>
              </a:rPr>
              <a:t>MAY INDICATE AT RISK PATIENTS – IR-e NOT required</a:t>
            </a:r>
          </a:p>
          <a:p>
            <a:pPr algn="just"/>
            <a:r>
              <a:rPr lang="en-US" sz="1600" dirty="0">
                <a:solidFill>
                  <a:srgbClr val="C00000"/>
                </a:solidFill>
                <a:latin typeface="Arial" panose="020B0604020202020204" pitchFamily="34" charset="0"/>
                <a:cs typeface="Arial" panose="020B0604020202020204" pitchFamily="34" charset="0"/>
              </a:rPr>
              <a:t>TV referral if patient non-concordance identified, to refer</a:t>
            </a:r>
          </a:p>
          <a:p>
            <a:pPr algn="just"/>
            <a:r>
              <a:rPr lang="en-US" sz="1600" dirty="0">
                <a:solidFill>
                  <a:srgbClr val="C00000"/>
                </a:solidFill>
                <a:latin typeface="Arial" panose="020B0604020202020204" pitchFamily="34" charset="0"/>
                <a:cs typeface="Arial" panose="020B0604020202020204" pitchFamily="34" charset="0"/>
              </a:rPr>
              <a:t>to non-concordance pathway and flowchart and complete</a:t>
            </a:r>
          </a:p>
          <a:p>
            <a:pPr algn="just"/>
            <a:r>
              <a:rPr lang="en-US" sz="1600" dirty="0">
                <a:solidFill>
                  <a:srgbClr val="C00000"/>
                </a:solidFill>
                <a:latin typeface="Arial" panose="020B0604020202020204" pitchFamily="34" charset="0"/>
                <a:cs typeface="Arial" panose="020B0604020202020204" pitchFamily="34" charset="0"/>
              </a:rPr>
              <a:t>mental capacity assessment</a:t>
            </a:r>
          </a:p>
        </p:txBody>
      </p:sp>
      <p:sp>
        <p:nvSpPr>
          <p:cNvPr id="9" name="Title 8">
            <a:extLst>
              <a:ext uri="{FF2B5EF4-FFF2-40B4-BE49-F238E27FC236}">
                <a16:creationId xmlns:a16="http://schemas.microsoft.com/office/drawing/2014/main" id="{F0C5B5DA-CD42-F607-23B5-15D789FE489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Category 1</a:t>
            </a:r>
          </a:p>
        </p:txBody>
      </p:sp>
      <p:pic>
        <p:nvPicPr>
          <p:cNvPr id="10" name="Content Placeholder 9">
            <a:extLst>
              <a:ext uri="{FF2B5EF4-FFF2-40B4-BE49-F238E27FC236}">
                <a16:creationId xmlns:a16="http://schemas.microsoft.com/office/drawing/2014/main" id="{1FB2AC82-7983-A2BA-D7E7-9C48FDD6EB2B}"/>
              </a:ext>
            </a:extLst>
          </p:cNvPr>
          <p:cNvPicPr>
            <a:picLocks noGrp="1" noChangeAspect="1"/>
          </p:cNvPicPr>
          <p:nvPr>
            <p:ph sz="half" idx="1"/>
          </p:nvPr>
        </p:nvPicPr>
        <p:blipFill>
          <a:blip r:embed="rId4"/>
          <a:stretch>
            <a:fillRect/>
          </a:stretch>
        </p:blipFill>
        <p:spPr>
          <a:xfrm>
            <a:off x="1115616" y="4059573"/>
            <a:ext cx="2583051" cy="2031423"/>
          </a:xfrm>
        </p:spPr>
      </p:pic>
      <p:pic>
        <p:nvPicPr>
          <p:cNvPr id="12" name="Content Placeholder 11">
            <a:extLst>
              <a:ext uri="{FF2B5EF4-FFF2-40B4-BE49-F238E27FC236}">
                <a16:creationId xmlns:a16="http://schemas.microsoft.com/office/drawing/2014/main" id="{2ACE70E1-D1CD-BEA5-B027-A39DA9DAE57C}"/>
              </a:ext>
            </a:extLst>
          </p:cNvPr>
          <p:cNvPicPr>
            <a:picLocks noGrp="1" noChangeAspect="1"/>
          </p:cNvPicPr>
          <p:nvPr>
            <p:ph sz="half" idx="2"/>
          </p:nvPr>
        </p:nvPicPr>
        <p:blipFill>
          <a:blip r:embed="rId5"/>
          <a:stretch>
            <a:fillRect/>
          </a:stretch>
        </p:blipFill>
        <p:spPr>
          <a:xfrm>
            <a:off x="5237428" y="4149080"/>
            <a:ext cx="2553776" cy="1800200"/>
          </a:xfrm>
        </p:spPr>
      </p:pic>
    </p:spTree>
    <p:extLst>
      <p:ext uri="{BB962C8B-B14F-4D97-AF65-F5344CB8AC3E}">
        <p14:creationId xmlns:p14="http://schemas.microsoft.com/office/powerpoint/2010/main" val="25833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108" y="7351"/>
            <a:ext cx="3768892" cy="169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70902"/>
            <a:ext cx="8784976" cy="23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E1540141-3EBC-4FFC-BA51-4A1C29E51354}"/>
              </a:ext>
            </a:extLst>
          </p:cNvPr>
          <p:cNvSpPr txBox="1"/>
          <p:nvPr/>
        </p:nvSpPr>
        <p:spPr>
          <a:xfrm>
            <a:off x="755576" y="1453450"/>
            <a:ext cx="7704856" cy="2554545"/>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Category 2 pressure ulcer – Partial thickness skin loss </a:t>
            </a:r>
          </a:p>
          <a:p>
            <a:pPr algn="just"/>
            <a:r>
              <a:rPr lang="en-US" sz="1600" dirty="0">
                <a:latin typeface="Arial" panose="020B0604020202020204" pitchFamily="34" charset="0"/>
                <a:cs typeface="Arial" panose="020B0604020202020204" pitchFamily="34" charset="0"/>
              </a:rPr>
              <a:t>Partial thickness loss of dermis presenting as a shallow ulcer with a red/pink wound </a:t>
            </a:r>
          </a:p>
          <a:p>
            <a:pPr algn="just"/>
            <a:r>
              <a:rPr lang="en-US" sz="1600" dirty="0">
                <a:latin typeface="Arial" panose="020B0604020202020204" pitchFamily="34" charset="0"/>
                <a:cs typeface="Arial" panose="020B0604020202020204" pitchFamily="34" charset="0"/>
              </a:rPr>
              <a:t>bed, without slough. May also present as an intact or open/ruptured serum-filled </a:t>
            </a:r>
          </a:p>
          <a:p>
            <a:pPr algn="just"/>
            <a:r>
              <a:rPr lang="en-US" sz="1600" dirty="0">
                <a:latin typeface="Arial" panose="020B0604020202020204" pitchFamily="34" charset="0"/>
                <a:cs typeface="Arial" panose="020B0604020202020204" pitchFamily="34" charset="0"/>
              </a:rPr>
              <a:t>blister.  Presents as a shiny or dry shallow ulcer without slough or bruising</a:t>
            </a:r>
          </a:p>
          <a:p>
            <a:pPr algn="just"/>
            <a:r>
              <a:rPr lang="en-US" sz="1600" dirty="0">
                <a:latin typeface="Arial" panose="020B0604020202020204" pitchFamily="34" charset="0"/>
                <a:cs typeface="Arial" panose="020B0604020202020204" pitchFamily="34" charset="0"/>
              </a:rPr>
              <a:t>(Bruising indicates SDTI)</a:t>
            </a:r>
            <a:endParaRPr lang="en-US" sz="1600" dirty="0">
              <a:solidFill>
                <a:srgbClr val="C00000"/>
              </a:solidFill>
              <a:latin typeface="Arial" panose="020B0604020202020204" pitchFamily="34" charset="0"/>
              <a:cs typeface="Arial" panose="020B0604020202020204" pitchFamily="34" charset="0"/>
            </a:endParaRPr>
          </a:p>
          <a:p>
            <a:pPr algn="just"/>
            <a:r>
              <a:rPr lang="en-US" sz="1600" dirty="0">
                <a:solidFill>
                  <a:srgbClr val="C00000"/>
                </a:solidFill>
                <a:latin typeface="Arial" panose="020B0604020202020204" pitchFamily="34" charset="0"/>
                <a:cs typeface="Arial" panose="020B0604020202020204" pitchFamily="34" charset="0"/>
              </a:rPr>
              <a:t>IR-e required – to re report if deterioration to category 3</a:t>
            </a:r>
          </a:p>
          <a:p>
            <a:pPr algn="just"/>
            <a:r>
              <a:rPr lang="en-US" sz="1600" dirty="0">
                <a:solidFill>
                  <a:srgbClr val="C00000"/>
                </a:solidFill>
                <a:latin typeface="Arial" panose="020B0604020202020204" pitchFamily="34" charset="0"/>
                <a:cs typeface="Arial" panose="020B0604020202020204" pitchFamily="34" charset="0"/>
              </a:rPr>
              <a:t>TV referral if patient non-concordance identified, and refer</a:t>
            </a:r>
          </a:p>
          <a:p>
            <a:pPr algn="just"/>
            <a:r>
              <a:rPr lang="en-US" sz="1600" dirty="0">
                <a:solidFill>
                  <a:srgbClr val="C00000"/>
                </a:solidFill>
                <a:latin typeface="Arial" panose="020B0604020202020204" pitchFamily="34" charset="0"/>
                <a:cs typeface="Arial" panose="020B0604020202020204" pitchFamily="34" charset="0"/>
              </a:rPr>
              <a:t>to non-concordance pathway and flowchart and complete</a:t>
            </a:r>
          </a:p>
          <a:p>
            <a:pPr algn="just"/>
            <a:r>
              <a:rPr lang="en-US" sz="1600" dirty="0">
                <a:solidFill>
                  <a:srgbClr val="C00000"/>
                </a:solidFill>
                <a:latin typeface="Arial" panose="020B0604020202020204" pitchFamily="34" charset="0"/>
                <a:cs typeface="Arial" panose="020B0604020202020204" pitchFamily="34" charset="0"/>
              </a:rPr>
              <a:t>mental capacity assessment</a:t>
            </a:r>
          </a:p>
          <a:p>
            <a:pPr algn="just"/>
            <a:endParaRPr lang="en-US" sz="1600" dirty="0">
              <a:solidFill>
                <a:srgbClr val="C00000"/>
              </a:solidFill>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F0C5B5DA-CD42-F607-23B5-15D789FE489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Category 2</a:t>
            </a:r>
          </a:p>
        </p:txBody>
      </p:sp>
      <p:pic>
        <p:nvPicPr>
          <p:cNvPr id="18" name="Content Placeholder 17">
            <a:extLst>
              <a:ext uri="{FF2B5EF4-FFF2-40B4-BE49-F238E27FC236}">
                <a16:creationId xmlns:a16="http://schemas.microsoft.com/office/drawing/2014/main" id="{3B52B717-E4F6-6A61-D9E6-BFD4A9802FC2}"/>
              </a:ext>
            </a:extLst>
          </p:cNvPr>
          <p:cNvPicPr>
            <a:picLocks noGrp="1" noChangeAspect="1"/>
          </p:cNvPicPr>
          <p:nvPr>
            <p:ph sz="half" idx="1"/>
          </p:nvPr>
        </p:nvPicPr>
        <p:blipFill>
          <a:blip r:embed="rId4"/>
          <a:stretch>
            <a:fillRect/>
          </a:stretch>
        </p:blipFill>
        <p:spPr>
          <a:xfrm>
            <a:off x="1310139" y="3982938"/>
            <a:ext cx="2293749" cy="1813214"/>
          </a:xfrm>
        </p:spPr>
      </p:pic>
      <p:pic>
        <p:nvPicPr>
          <p:cNvPr id="20" name="Content Placeholder 19">
            <a:extLst>
              <a:ext uri="{FF2B5EF4-FFF2-40B4-BE49-F238E27FC236}">
                <a16:creationId xmlns:a16="http://schemas.microsoft.com/office/drawing/2014/main" id="{C64DD2F0-2631-4D7B-2649-466C0C40F9FD}"/>
              </a:ext>
            </a:extLst>
          </p:cNvPr>
          <p:cNvPicPr>
            <a:picLocks noGrp="1" noChangeAspect="1"/>
          </p:cNvPicPr>
          <p:nvPr>
            <p:ph sz="half" idx="2"/>
          </p:nvPr>
        </p:nvPicPr>
        <p:blipFill>
          <a:blip r:embed="rId5"/>
          <a:stretch>
            <a:fillRect/>
          </a:stretch>
        </p:blipFill>
        <p:spPr>
          <a:xfrm>
            <a:off x="5364868" y="3994436"/>
            <a:ext cx="2436986" cy="1693457"/>
          </a:xfrm>
        </p:spPr>
      </p:pic>
    </p:spTree>
    <p:extLst>
      <p:ext uri="{BB962C8B-B14F-4D97-AF65-F5344CB8AC3E}">
        <p14:creationId xmlns:p14="http://schemas.microsoft.com/office/powerpoint/2010/main" val="2962454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108" y="7351"/>
            <a:ext cx="3768892" cy="169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70902"/>
            <a:ext cx="8784976" cy="23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E1540141-3EBC-4FFC-BA51-4A1C29E51354}"/>
              </a:ext>
            </a:extLst>
          </p:cNvPr>
          <p:cNvSpPr txBox="1"/>
          <p:nvPr/>
        </p:nvSpPr>
        <p:spPr>
          <a:xfrm>
            <a:off x="755576" y="1453450"/>
            <a:ext cx="7704856" cy="2554545"/>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Category 3 pressure ulcer – Full thickness skin loss</a:t>
            </a:r>
          </a:p>
          <a:p>
            <a:pPr algn="just"/>
            <a:r>
              <a:rPr lang="en-US" sz="1600" dirty="0">
                <a:latin typeface="Arial" panose="020B0604020202020204" pitchFamily="34" charset="0"/>
                <a:cs typeface="Arial" panose="020B0604020202020204" pitchFamily="34" charset="0"/>
              </a:rPr>
              <a:t>Subcutaneous fat may be visible, but bone, tendon, or muscle will not be exposed. </a:t>
            </a:r>
          </a:p>
          <a:p>
            <a:pPr algn="just"/>
            <a:r>
              <a:rPr lang="en-US" sz="1600" dirty="0">
                <a:latin typeface="Arial" panose="020B0604020202020204" pitchFamily="34" charset="0"/>
                <a:cs typeface="Arial" panose="020B0604020202020204" pitchFamily="34" charset="0"/>
              </a:rPr>
              <a:t>Slough may be present but does not obscure depth of tissue loss and may include </a:t>
            </a:r>
          </a:p>
          <a:p>
            <a:pPr algn="just"/>
            <a:r>
              <a:rPr lang="en-US" sz="1600" dirty="0">
                <a:latin typeface="Arial" panose="020B0604020202020204" pitchFamily="34" charset="0"/>
                <a:cs typeface="Arial" panose="020B0604020202020204" pitchFamily="34" charset="0"/>
              </a:rPr>
              <a:t>undermining or tunnelling.  The depth of a category 3 pressure ulcer will vary with </a:t>
            </a:r>
          </a:p>
          <a:p>
            <a:pPr algn="just"/>
            <a:r>
              <a:rPr lang="en-US" sz="1600" dirty="0">
                <a:latin typeface="Arial" panose="020B0604020202020204" pitchFamily="34" charset="0"/>
                <a:cs typeface="Arial" panose="020B0604020202020204" pitchFamily="34" charset="0"/>
              </a:rPr>
              <a:t>location on the body</a:t>
            </a:r>
            <a:endParaRPr lang="en-US" sz="1600" dirty="0">
              <a:solidFill>
                <a:srgbClr val="C00000"/>
              </a:solidFill>
              <a:latin typeface="Arial" panose="020B0604020202020204" pitchFamily="34" charset="0"/>
              <a:cs typeface="Arial" panose="020B0604020202020204" pitchFamily="34" charset="0"/>
            </a:endParaRPr>
          </a:p>
          <a:p>
            <a:pPr algn="just"/>
            <a:r>
              <a:rPr lang="en-US" sz="1600" dirty="0">
                <a:solidFill>
                  <a:srgbClr val="C00000"/>
                </a:solidFill>
                <a:latin typeface="Arial" panose="020B0604020202020204" pitchFamily="34" charset="0"/>
                <a:cs typeface="Arial" panose="020B0604020202020204" pitchFamily="34" charset="0"/>
              </a:rPr>
              <a:t>IR-e required – to re report only if deterioration to category 4</a:t>
            </a:r>
          </a:p>
          <a:p>
            <a:pPr algn="just"/>
            <a:r>
              <a:rPr lang="en-US" sz="1600" dirty="0">
                <a:solidFill>
                  <a:srgbClr val="C00000"/>
                </a:solidFill>
                <a:latin typeface="Arial" panose="020B0604020202020204" pitchFamily="34" charset="0"/>
                <a:cs typeface="Arial" panose="020B0604020202020204" pitchFamily="34" charset="0"/>
              </a:rPr>
              <a:t>TV referral</a:t>
            </a:r>
          </a:p>
          <a:p>
            <a:pPr algn="just"/>
            <a:r>
              <a:rPr lang="en-US" sz="1600" dirty="0">
                <a:solidFill>
                  <a:srgbClr val="C00000"/>
                </a:solidFill>
                <a:latin typeface="Arial" panose="020B0604020202020204" pitchFamily="34" charset="0"/>
                <a:cs typeface="Arial" panose="020B0604020202020204" pitchFamily="34" charset="0"/>
              </a:rPr>
              <a:t>If patient non concordant, refer to non-concordance </a:t>
            </a:r>
          </a:p>
          <a:p>
            <a:pPr algn="just"/>
            <a:r>
              <a:rPr lang="en-US" sz="1600" dirty="0">
                <a:solidFill>
                  <a:srgbClr val="C00000"/>
                </a:solidFill>
                <a:latin typeface="Arial" panose="020B0604020202020204" pitchFamily="34" charset="0"/>
                <a:cs typeface="Arial" panose="020B0604020202020204" pitchFamily="34" charset="0"/>
              </a:rPr>
              <a:t>pathway and flowchart and complete mental capacity </a:t>
            </a:r>
          </a:p>
          <a:p>
            <a:pPr algn="just"/>
            <a:r>
              <a:rPr lang="en-US" sz="1600" dirty="0">
                <a:solidFill>
                  <a:srgbClr val="C00000"/>
                </a:solidFill>
                <a:latin typeface="Arial" panose="020B0604020202020204" pitchFamily="34" charset="0"/>
                <a:cs typeface="Arial" panose="020B0604020202020204" pitchFamily="34" charset="0"/>
              </a:rPr>
              <a:t>assessment </a:t>
            </a:r>
          </a:p>
        </p:txBody>
      </p:sp>
      <p:sp>
        <p:nvSpPr>
          <p:cNvPr id="9" name="Title 8">
            <a:extLst>
              <a:ext uri="{FF2B5EF4-FFF2-40B4-BE49-F238E27FC236}">
                <a16:creationId xmlns:a16="http://schemas.microsoft.com/office/drawing/2014/main" id="{F0C5B5DA-CD42-F607-23B5-15D789FE489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Category 3</a:t>
            </a:r>
          </a:p>
        </p:txBody>
      </p:sp>
      <p:pic>
        <p:nvPicPr>
          <p:cNvPr id="20" name="Content Placeholder 19">
            <a:extLst>
              <a:ext uri="{FF2B5EF4-FFF2-40B4-BE49-F238E27FC236}">
                <a16:creationId xmlns:a16="http://schemas.microsoft.com/office/drawing/2014/main" id="{7C5E778B-071A-2B28-CCE2-4C56A60216CA}"/>
              </a:ext>
            </a:extLst>
          </p:cNvPr>
          <p:cNvPicPr>
            <a:picLocks noGrp="1" noChangeAspect="1"/>
          </p:cNvPicPr>
          <p:nvPr>
            <p:ph sz="half" idx="1"/>
          </p:nvPr>
        </p:nvPicPr>
        <p:blipFill>
          <a:blip r:embed="rId4"/>
          <a:stretch>
            <a:fillRect/>
          </a:stretch>
        </p:blipFill>
        <p:spPr>
          <a:xfrm>
            <a:off x="1187624" y="4123332"/>
            <a:ext cx="2293749" cy="1828800"/>
          </a:xfrm>
        </p:spPr>
      </p:pic>
      <p:pic>
        <p:nvPicPr>
          <p:cNvPr id="22" name="Content Placeholder 21">
            <a:extLst>
              <a:ext uri="{FF2B5EF4-FFF2-40B4-BE49-F238E27FC236}">
                <a16:creationId xmlns:a16="http://schemas.microsoft.com/office/drawing/2014/main" id="{222332EC-C44C-74B4-9DFA-A0CE6F9995D7}"/>
              </a:ext>
            </a:extLst>
          </p:cNvPr>
          <p:cNvPicPr>
            <a:picLocks noGrp="1" noChangeAspect="1"/>
          </p:cNvPicPr>
          <p:nvPr>
            <p:ph sz="half" idx="2"/>
          </p:nvPr>
        </p:nvPicPr>
        <p:blipFill>
          <a:blip r:embed="rId5"/>
          <a:stretch>
            <a:fillRect/>
          </a:stretch>
        </p:blipFill>
        <p:spPr>
          <a:xfrm>
            <a:off x="5436097" y="4113718"/>
            <a:ext cx="2602940" cy="1821029"/>
          </a:xfrm>
        </p:spPr>
      </p:pic>
    </p:spTree>
    <p:extLst>
      <p:ext uri="{BB962C8B-B14F-4D97-AF65-F5344CB8AC3E}">
        <p14:creationId xmlns:p14="http://schemas.microsoft.com/office/powerpoint/2010/main" val="253271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108" y="7351"/>
            <a:ext cx="3768892" cy="169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70902"/>
            <a:ext cx="8784976" cy="23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E1540141-3EBC-4FFC-BA51-4A1C29E51354}"/>
              </a:ext>
            </a:extLst>
          </p:cNvPr>
          <p:cNvSpPr txBox="1"/>
          <p:nvPr/>
        </p:nvSpPr>
        <p:spPr>
          <a:xfrm>
            <a:off x="611560" y="1162731"/>
            <a:ext cx="7704856" cy="3293209"/>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Category 4 pressure ulcer – Full thickness tissue loss with exposed bone, muscle or tendon</a:t>
            </a:r>
          </a:p>
          <a:p>
            <a:pPr algn="just"/>
            <a:r>
              <a:rPr lang="en-US" sz="1600" dirty="0">
                <a:latin typeface="Arial" panose="020B0604020202020204" pitchFamily="34" charset="0"/>
                <a:cs typeface="Arial" panose="020B0604020202020204" pitchFamily="34" charset="0"/>
              </a:rPr>
              <a:t>Full thickness tissue loss with exposed bone, tendon, or muscle. Slough or eschar </a:t>
            </a:r>
          </a:p>
          <a:p>
            <a:pPr algn="just"/>
            <a:r>
              <a:rPr lang="en-US" sz="1600" dirty="0">
                <a:latin typeface="Arial" panose="020B0604020202020204" pitchFamily="34" charset="0"/>
                <a:cs typeface="Arial" panose="020B0604020202020204" pitchFamily="34" charset="0"/>
              </a:rPr>
              <a:t>may be present on some parts of the wound bed. Often includes undermining or </a:t>
            </a:r>
          </a:p>
          <a:p>
            <a:pPr algn="just"/>
            <a:r>
              <a:rPr lang="en-US" sz="1600" dirty="0">
                <a:latin typeface="Arial" panose="020B0604020202020204" pitchFamily="34" charset="0"/>
                <a:cs typeface="Arial" panose="020B0604020202020204" pitchFamily="34" charset="0"/>
              </a:rPr>
              <a:t>tunnelling.  The depth of a category 4 pressure ulcer can vary dependent on location and can extend into muscle and/or underlying structures (</a:t>
            </a:r>
            <a:r>
              <a:rPr lang="en-US" sz="1600" dirty="0" err="1">
                <a:latin typeface="Arial" panose="020B0604020202020204" pitchFamily="34" charset="0"/>
                <a:cs typeface="Arial" panose="020B0604020202020204" pitchFamily="34" charset="0"/>
              </a:rPr>
              <a:t>eg</a:t>
            </a:r>
            <a:r>
              <a:rPr lang="en-US" sz="1600" dirty="0">
                <a:latin typeface="Arial" panose="020B0604020202020204" pitchFamily="34" charset="0"/>
                <a:cs typeface="Arial" panose="020B0604020202020204" pitchFamily="34" charset="0"/>
              </a:rPr>
              <a:t> fascia, tendon or joint capsule) making osteomyelitis possible. Exposed bone/tendon is visible or directly palpable</a:t>
            </a:r>
          </a:p>
          <a:p>
            <a:pPr algn="just"/>
            <a:r>
              <a:rPr lang="en-US" sz="1600" dirty="0">
                <a:solidFill>
                  <a:srgbClr val="C00000"/>
                </a:solidFill>
                <a:latin typeface="Arial" panose="020B0604020202020204" pitchFamily="34" charset="0"/>
                <a:cs typeface="Arial" panose="020B0604020202020204" pitchFamily="34" charset="0"/>
              </a:rPr>
              <a:t>IR-e required </a:t>
            </a:r>
          </a:p>
          <a:p>
            <a:pPr algn="just"/>
            <a:r>
              <a:rPr lang="en-US" sz="1600" dirty="0">
                <a:solidFill>
                  <a:srgbClr val="C00000"/>
                </a:solidFill>
                <a:latin typeface="Arial" panose="020B0604020202020204" pitchFamily="34" charset="0"/>
                <a:cs typeface="Arial" panose="020B0604020202020204" pitchFamily="34" charset="0"/>
              </a:rPr>
              <a:t>TVN Referral</a:t>
            </a:r>
          </a:p>
          <a:p>
            <a:pPr algn="just"/>
            <a:r>
              <a:rPr lang="en-US" sz="1600" dirty="0">
                <a:solidFill>
                  <a:srgbClr val="C00000"/>
                </a:solidFill>
                <a:latin typeface="Arial" panose="020B0604020202020204" pitchFamily="34" charset="0"/>
                <a:cs typeface="Arial" panose="020B0604020202020204" pitchFamily="34" charset="0"/>
              </a:rPr>
              <a:t>Refer to non-concordance pathway and flowchart and </a:t>
            </a:r>
          </a:p>
          <a:p>
            <a:pPr algn="just"/>
            <a:r>
              <a:rPr lang="en-US" sz="1600" dirty="0">
                <a:solidFill>
                  <a:srgbClr val="C00000"/>
                </a:solidFill>
                <a:latin typeface="Arial" panose="020B0604020202020204" pitchFamily="34" charset="0"/>
                <a:cs typeface="Arial" panose="020B0604020202020204" pitchFamily="34" charset="0"/>
              </a:rPr>
              <a:t>complete mental capacity assessment if identified patient</a:t>
            </a:r>
          </a:p>
          <a:p>
            <a:pPr algn="just"/>
            <a:r>
              <a:rPr lang="en-US" sz="1600" dirty="0">
                <a:solidFill>
                  <a:srgbClr val="C00000"/>
                </a:solidFill>
                <a:latin typeface="Arial" panose="020B0604020202020204" pitchFamily="34" charset="0"/>
                <a:cs typeface="Arial" panose="020B0604020202020204" pitchFamily="34" charset="0"/>
              </a:rPr>
              <a:t>non-concordance</a:t>
            </a:r>
          </a:p>
        </p:txBody>
      </p:sp>
      <p:sp>
        <p:nvSpPr>
          <p:cNvPr id="9" name="Title 8">
            <a:extLst>
              <a:ext uri="{FF2B5EF4-FFF2-40B4-BE49-F238E27FC236}">
                <a16:creationId xmlns:a16="http://schemas.microsoft.com/office/drawing/2014/main" id="{F0C5B5DA-CD42-F607-23B5-15D789FE4890}"/>
              </a:ext>
            </a:extLst>
          </p:cNvPr>
          <p:cNvSpPr>
            <a:spLocks noGrp="1"/>
          </p:cNvSpPr>
          <p:nvPr>
            <p:ph type="title"/>
          </p:nvPr>
        </p:nvSpPr>
        <p:spPr>
          <a:xfrm>
            <a:off x="457200" y="274638"/>
            <a:ext cx="8229600" cy="888093"/>
          </a:xfrm>
        </p:spPr>
        <p:txBody>
          <a:bodyPr/>
          <a:lstStyle/>
          <a:p>
            <a:r>
              <a:rPr lang="en-GB" dirty="0">
                <a:latin typeface="Arial" panose="020B0604020202020204" pitchFamily="34" charset="0"/>
                <a:cs typeface="Arial" panose="020B0604020202020204" pitchFamily="34" charset="0"/>
              </a:rPr>
              <a:t>Category 4</a:t>
            </a:r>
          </a:p>
        </p:txBody>
      </p:sp>
      <p:pic>
        <p:nvPicPr>
          <p:cNvPr id="20" name="Content Placeholder 19">
            <a:extLst>
              <a:ext uri="{FF2B5EF4-FFF2-40B4-BE49-F238E27FC236}">
                <a16:creationId xmlns:a16="http://schemas.microsoft.com/office/drawing/2014/main" id="{A8A80940-7315-DBA4-A87B-B9B8E40CADDA}"/>
              </a:ext>
            </a:extLst>
          </p:cNvPr>
          <p:cNvPicPr>
            <a:picLocks noGrp="1" noChangeAspect="1"/>
          </p:cNvPicPr>
          <p:nvPr>
            <p:ph sz="half" idx="1"/>
          </p:nvPr>
        </p:nvPicPr>
        <p:blipFill>
          <a:blip r:embed="rId4"/>
          <a:stretch>
            <a:fillRect/>
          </a:stretch>
        </p:blipFill>
        <p:spPr>
          <a:xfrm>
            <a:off x="1187624" y="4442621"/>
            <a:ext cx="2252420" cy="1802823"/>
          </a:xfrm>
        </p:spPr>
      </p:pic>
      <p:pic>
        <p:nvPicPr>
          <p:cNvPr id="22" name="Content Placeholder 21">
            <a:extLst>
              <a:ext uri="{FF2B5EF4-FFF2-40B4-BE49-F238E27FC236}">
                <a16:creationId xmlns:a16="http://schemas.microsoft.com/office/drawing/2014/main" id="{024B1A4D-7921-8D0C-4123-0C1E75FC6D20}"/>
              </a:ext>
            </a:extLst>
          </p:cNvPr>
          <p:cNvPicPr>
            <a:picLocks noGrp="1" noChangeAspect="1"/>
          </p:cNvPicPr>
          <p:nvPr>
            <p:ph sz="half" idx="2"/>
          </p:nvPr>
        </p:nvPicPr>
        <p:blipFill>
          <a:blip r:embed="rId5"/>
          <a:stretch>
            <a:fillRect/>
          </a:stretch>
        </p:blipFill>
        <p:spPr>
          <a:xfrm>
            <a:off x="5375108" y="4365104"/>
            <a:ext cx="2376407" cy="1688523"/>
          </a:xfrm>
        </p:spPr>
      </p:pic>
    </p:spTree>
    <p:extLst>
      <p:ext uri="{BB962C8B-B14F-4D97-AF65-F5344CB8AC3E}">
        <p14:creationId xmlns:p14="http://schemas.microsoft.com/office/powerpoint/2010/main" val="248590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108" y="7351"/>
            <a:ext cx="3768892" cy="169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70902"/>
            <a:ext cx="8784976" cy="23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E1540141-3EBC-4FFC-BA51-4A1C29E51354}"/>
              </a:ext>
            </a:extLst>
          </p:cNvPr>
          <p:cNvSpPr txBox="1"/>
          <p:nvPr/>
        </p:nvSpPr>
        <p:spPr>
          <a:xfrm>
            <a:off x="719572" y="1596059"/>
            <a:ext cx="7704856" cy="2554545"/>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Unstageable pressure ulcer - depth unknown </a:t>
            </a:r>
          </a:p>
          <a:p>
            <a:pPr algn="just"/>
            <a:r>
              <a:rPr lang="en-US" sz="1600" dirty="0">
                <a:latin typeface="Arial" panose="020B0604020202020204" pitchFamily="34" charset="0"/>
                <a:cs typeface="Arial" panose="020B0604020202020204" pitchFamily="34" charset="0"/>
              </a:rPr>
              <a:t>Full thickness tissue loss in which the base of the ulcer is covered by slough </a:t>
            </a:r>
          </a:p>
          <a:p>
            <a:pPr algn="just"/>
            <a:r>
              <a:rPr lang="en-US" sz="1600" dirty="0">
                <a:latin typeface="Arial" panose="020B0604020202020204" pitchFamily="34" charset="0"/>
                <a:cs typeface="Arial" panose="020B0604020202020204" pitchFamily="34" charset="0"/>
              </a:rPr>
              <a:t>(Yellow, tan, grey, green or brown) and/or eschar (tan, brown or black).  Until enough slough and/or eschar is removed to expose the base of the wound, the true depth and category cannot be determined</a:t>
            </a:r>
          </a:p>
          <a:p>
            <a:pPr algn="just"/>
            <a:r>
              <a:rPr lang="en-US" sz="1600" dirty="0">
                <a:solidFill>
                  <a:srgbClr val="C00000"/>
                </a:solidFill>
                <a:latin typeface="Arial" panose="020B0604020202020204" pitchFamily="34" charset="0"/>
                <a:cs typeface="Arial" panose="020B0604020202020204" pitchFamily="34" charset="0"/>
              </a:rPr>
              <a:t>IR-e required – to re report only if deterioration to category 4</a:t>
            </a:r>
          </a:p>
          <a:p>
            <a:pPr algn="just"/>
            <a:r>
              <a:rPr lang="en-US" sz="1600" dirty="0">
                <a:solidFill>
                  <a:srgbClr val="C00000"/>
                </a:solidFill>
                <a:latin typeface="Arial" panose="020B0604020202020204" pitchFamily="34" charset="0"/>
                <a:cs typeface="Arial" panose="020B0604020202020204" pitchFamily="34" charset="0"/>
              </a:rPr>
              <a:t>TV referral</a:t>
            </a:r>
          </a:p>
          <a:p>
            <a:pPr algn="just"/>
            <a:r>
              <a:rPr lang="en-US" sz="1600" dirty="0">
                <a:solidFill>
                  <a:srgbClr val="C00000"/>
                </a:solidFill>
                <a:latin typeface="Arial" panose="020B0604020202020204" pitchFamily="34" charset="0"/>
                <a:cs typeface="Arial" panose="020B0604020202020204" pitchFamily="34" charset="0"/>
              </a:rPr>
              <a:t>Refer to non-concordance pathway and flowchart and </a:t>
            </a:r>
          </a:p>
          <a:p>
            <a:pPr algn="just"/>
            <a:r>
              <a:rPr lang="en-US" sz="1600" dirty="0">
                <a:solidFill>
                  <a:srgbClr val="C00000"/>
                </a:solidFill>
                <a:latin typeface="Arial" panose="020B0604020202020204" pitchFamily="34" charset="0"/>
                <a:cs typeface="Arial" panose="020B0604020202020204" pitchFamily="34" charset="0"/>
              </a:rPr>
              <a:t>complete mental capacity assessment if identified patient</a:t>
            </a:r>
          </a:p>
          <a:p>
            <a:pPr algn="just"/>
            <a:r>
              <a:rPr lang="en-US" sz="1600" dirty="0">
                <a:solidFill>
                  <a:srgbClr val="C00000"/>
                </a:solidFill>
                <a:latin typeface="Arial" panose="020B0604020202020204" pitchFamily="34" charset="0"/>
                <a:cs typeface="Arial" panose="020B0604020202020204" pitchFamily="34" charset="0"/>
              </a:rPr>
              <a:t>non-concordance</a:t>
            </a:r>
          </a:p>
        </p:txBody>
      </p:sp>
      <p:sp>
        <p:nvSpPr>
          <p:cNvPr id="9" name="Title 8">
            <a:extLst>
              <a:ext uri="{FF2B5EF4-FFF2-40B4-BE49-F238E27FC236}">
                <a16:creationId xmlns:a16="http://schemas.microsoft.com/office/drawing/2014/main" id="{F0C5B5DA-CD42-F607-23B5-15D789FE489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Unstageable </a:t>
            </a:r>
          </a:p>
        </p:txBody>
      </p:sp>
      <p:pic>
        <p:nvPicPr>
          <p:cNvPr id="19" name="Content Placeholder 18">
            <a:extLst>
              <a:ext uri="{FF2B5EF4-FFF2-40B4-BE49-F238E27FC236}">
                <a16:creationId xmlns:a16="http://schemas.microsoft.com/office/drawing/2014/main" id="{7C40F25F-27C0-08A3-8A77-B15F3863C5B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592944" y="4142959"/>
            <a:ext cx="2387671" cy="1693458"/>
          </a:xfrm>
          <a:prstGeom prst="rect">
            <a:avLst/>
          </a:prstGeom>
          <a:noFill/>
          <a:ln>
            <a:noFill/>
          </a:ln>
        </p:spPr>
      </p:pic>
      <p:pic>
        <p:nvPicPr>
          <p:cNvPr id="23" name="Content Placeholder 22">
            <a:extLst>
              <a:ext uri="{FF2B5EF4-FFF2-40B4-BE49-F238E27FC236}">
                <a16:creationId xmlns:a16="http://schemas.microsoft.com/office/drawing/2014/main" id="{08751870-4380-C478-2A13-110730DFA358}"/>
              </a:ext>
            </a:extLst>
          </p:cNvPr>
          <p:cNvPicPr>
            <a:picLocks noGrp="1" noChangeAspect="1"/>
          </p:cNvPicPr>
          <p:nvPr>
            <p:ph sz="half" idx="1"/>
          </p:nvPr>
        </p:nvPicPr>
        <p:blipFill>
          <a:blip r:embed="rId5"/>
          <a:stretch>
            <a:fillRect/>
          </a:stretch>
        </p:blipFill>
        <p:spPr>
          <a:xfrm>
            <a:off x="1298638" y="4142959"/>
            <a:ext cx="2252420" cy="1813214"/>
          </a:xfrm>
        </p:spPr>
      </p:pic>
    </p:spTree>
    <p:extLst>
      <p:ext uri="{BB962C8B-B14F-4D97-AF65-F5344CB8AC3E}">
        <p14:creationId xmlns:p14="http://schemas.microsoft.com/office/powerpoint/2010/main" val="179245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108" y="7351"/>
            <a:ext cx="3768892" cy="169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70902"/>
            <a:ext cx="8784976" cy="23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E1540141-3EBC-4FFC-BA51-4A1C29E51354}"/>
              </a:ext>
            </a:extLst>
          </p:cNvPr>
          <p:cNvSpPr txBox="1"/>
          <p:nvPr/>
        </p:nvSpPr>
        <p:spPr>
          <a:xfrm>
            <a:off x="719572" y="1247829"/>
            <a:ext cx="7704856" cy="3293209"/>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Suspected deep tissue injury - depth unknown </a:t>
            </a:r>
          </a:p>
          <a:p>
            <a:pPr algn="just"/>
            <a:r>
              <a:rPr lang="en-US" sz="1600" dirty="0">
                <a:latin typeface="Arial" panose="020B0604020202020204" pitchFamily="34" charset="0"/>
                <a:cs typeface="Arial" panose="020B0604020202020204" pitchFamily="34" charset="0"/>
              </a:rPr>
              <a:t>Purple or maroon localized area of discolored intact skin or blood-filled blister due </a:t>
            </a:r>
          </a:p>
          <a:p>
            <a:pPr algn="just"/>
            <a:r>
              <a:rPr lang="en-US" sz="1600" dirty="0">
                <a:latin typeface="Arial" panose="020B0604020202020204" pitchFamily="34" charset="0"/>
                <a:cs typeface="Arial" panose="020B0604020202020204" pitchFamily="34" charset="0"/>
              </a:rPr>
              <a:t>to damage of underlying soft tissue from pressure and/or shear.  Evolution may </a:t>
            </a:r>
          </a:p>
          <a:p>
            <a:pPr algn="just"/>
            <a:r>
              <a:rPr lang="en-US" sz="1600" dirty="0">
                <a:latin typeface="Arial" panose="020B0604020202020204" pitchFamily="34" charset="0"/>
                <a:cs typeface="Arial" panose="020B0604020202020204" pitchFamily="34" charset="0"/>
              </a:rPr>
              <a:t>include a thin blister over a dark wound bed.  The wound may further evolve and </a:t>
            </a:r>
          </a:p>
          <a:p>
            <a:pPr algn="just"/>
            <a:r>
              <a:rPr lang="en-US" sz="1600" dirty="0">
                <a:latin typeface="Arial" panose="020B0604020202020204" pitchFamily="34" charset="0"/>
                <a:cs typeface="Arial" panose="020B0604020202020204" pitchFamily="34" charset="0"/>
              </a:rPr>
              <a:t>become covered by thin eschar.  Evolution may be rapid, exposing additional layers </a:t>
            </a:r>
          </a:p>
          <a:p>
            <a:pPr algn="just"/>
            <a:r>
              <a:rPr lang="en-US" sz="1600" dirty="0">
                <a:latin typeface="Arial" panose="020B0604020202020204" pitchFamily="34" charset="0"/>
                <a:cs typeface="Arial" panose="020B0604020202020204" pitchFamily="34" charset="0"/>
              </a:rPr>
              <a:t>of tissue even with optimal treatment.  Deep tissue injuries may be difficult to detect in individuals with darker skin tones, the area may be preceded by tissue that is painful, firm, mushy, boggy, warm or cooler compared with adjacent tissue.</a:t>
            </a:r>
          </a:p>
          <a:p>
            <a:pPr algn="just"/>
            <a:r>
              <a:rPr lang="en-US" sz="1600" dirty="0">
                <a:solidFill>
                  <a:srgbClr val="C00000"/>
                </a:solidFill>
                <a:latin typeface="Arial" panose="020B0604020202020204" pitchFamily="34" charset="0"/>
                <a:cs typeface="Arial" panose="020B0604020202020204" pitchFamily="34" charset="0"/>
              </a:rPr>
              <a:t>IR-e required – to re report only if deterioration to category 4</a:t>
            </a:r>
          </a:p>
          <a:p>
            <a:pPr algn="just"/>
            <a:r>
              <a:rPr lang="en-US" sz="1600" dirty="0">
                <a:solidFill>
                  <a:srgbClr val="C00000"/>
                </a:solidFill>
                <a:latin typeface="Arial" panose="020B0604020202020204" pitchFamily="34" charset="0"/>
                <a:cs typeface="Arial" panose="020B0604020202020204" pitchFamily="34" charset="0"/>
              </a:rPr>
              <a:t>TV referral</a:t>
            </a:r>
          </a:p>
          <a:p>
            <a:pPr algn="just"/>
            <a:r>
              <a:rPr lang="en-US" sz="1600" dirty="0">
                <a:solidFill>
                  <a:srgbClr val="C00000"/>
                </a:solidFill>
                <a:latin typeface="Arial" panose="020B0604020202020204" pitchFamily="34" charset="0"/>
                <a:cs typeface="Arial" panose="020B0604020202020204" pitchFamily="34" charset="0"/>
              </a:rPr>
              <a:t>Refer to non-concordance pathway and flowchart and </a:t>
            </a:r>
          </a:p>
          <a:p>
            <a:pPr algn="just"/>
            <a:r>
              <a:rPr lang="en-US" sz="1600" dirty="0">
                <a:solidFill>
                  <a:srgbClr val="C00000"/>
                </a:solidFill>
                <a:latin typeface="Arial" panose="020B0604020202020204" pitchFamily="34" charset="0"/>
                <a:cs typeface="Arial" panose="020B0604020202020204" pitchFamily="34" charset="0"/>
              </a:rPr>
              <a:t>complete mental capacity assessment if identified patient</a:t>
            </a:r>
          </a:p>
          <a:p>
            <a:pPr algn="just"/>
            <a:r>
              <a:rPr lang="en-US" sz="1600" dirty="0">
                <a:solidFill>
                  <a:srgbClr val="C00000"/>
                </a:solidFill>
                <a:latin typeface="Arial" panose="020B0604020202020204" pitchFamily="34" charset="0"/>
                <a:cs typeface="Arial" panose="020B0604020202020204" pitchFamily="34" charset="0"/>
              </a:rPr>
              <a:t>non-concordance</a:t>
            </a:r>
          </a:p>
        </p:txBody>
      </p:sp>
      <p:sp>
        <p:nvSpPr>
          <p:cNvPr id="9" name="Title 8">
            <a:extLst>
              <a:ext uri="{FF2B5EF4-FFF2-40B4-BE49-F238E27FC236}">
                <a16:creationId xmlns:a16="http://schemas.microsoft.com/office/drawing/2014/main" id="{F0C5B5DA-CD42-F607-23B5-15D789FE489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SDTI </a:t>
            </a:r>
          </a:p>
        </p:txBody>
      </p:sp>
      <p:pic>
        <p:nvPicPr>
          <p:cNvPr id="20" name="Content Placeholder 19">
            <a:extLst>
              <a:ext uri="{FF2B5EF4-FFF2-40B4-BE49-F238E27FC236}">
                <a16:creationId xmlns:a16="http://schemas.microsoft.com/office/drawing/2014/main" id="{5835F191-B0D9-8AD7-2821-9F1F89E7A7EC}"/>
              </a:ext>
            </a:extLst>
          </p:cNvPr>
          <p:cNvPicPr>
            <a:picLocks noGrp="1" noChangeAspect="1"/>
          </p:cNvPicPr>
          <p:nvPr>
            <p:ph sz="half" idx="1"/>
          </p:nvPr>
        </p:nvPicPr>
        <p:blipFill>
          <a:blip r:embed="rId4"/>
          <a:stretch>
            <a:fillRect/>
          </a:stretch>
        </p:blipFill>
        <p:spPr>
          <a:xfrm>
            <a:off x="1187624" y="4541038"/>
            <a:ext cx="2252420" cy="1787236"/>
          </a:xfrm>
        </p:spPr>
      </p:pic>
      <p:pic>
        <p:nvPicPr>
          <p:cNvPr id="22" name="Content Placeholder 21">
            <a:extLst>
              <a:ext uri="{FF2B5EF4-FFF2-40B4-BE49-F238E27FC236}">
                <a16:creationId xmlns:a16="http://schemas.microsoft.com/office/drawing/2014/main" id="{D5012D25-A932-AB50-AB4C-BB756E98860E}"/>
              </a:ext>
            </a:extLst>
          </p:cNvPr>
          <p:cNvPicPr>
            <a:picLocks noGrp="1" noChangeAspect="1"/>
          </p:cNvPicPr>
          <p:nvPr>
            <p:ph sz="half" idx="2"/>
          </p:nvPr>
        </p:nvPicPr>
        <p:blipFill>
          <a:blip r:embed="rId5"/>
          <a:stretch>
            <a:fillRect/>
          </a:stretch>
        </p:blipFill>
        <p:spPr>
          <a:xfrm>
            <a:off x="5652120" y="4451051"/>
            <a:ext cx="2252420" cy="1597575"/>
          </a:xfrm>
        </p:spPr>
      </p:pic>
    </p:spTree>
    <p:extLst>
      <p:ext uri="{BB962C8B-B14F-4D97-AF65-F5344CB8AC3E}">
        <p14:creationId xmlns:p14="http://schemas.microsoft.com/office/powerpoint/2010/main" val="1635254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108" y="7351"/>
            <a:ext cx="3768892" cy="169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370902"/>
            <a:ext cx="8784976" cy="23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E1540141-3EBC-4FFC-BA51-4A1C29E51354}"/>
              </a:ext>
            </a:extLst>
          </p:cNvPr>
          <p:cNvSpPr txBox="1"/>
          <p:nvPr/>
        </p:nvSpPr>
        <p:spPr>
          <a:xfrm>
            <a:off x="611560" y="1256617"/>
            <a:ext cx="7704856" cy="2800767"/>
          </a:xfrm>
          <a:prstGeom prst="rect">
            <a:avLst/>
          </a:prstGeom>
          <a:noFill/>
        </p:spPr>
        <p:txBody>
          <a:bodyPr wrap="square" rtlCol="0">
            <a:spAutoFit/>
          </a:bodyPr>
          <a:lstStyle/>
          <a:p>
            <a:pPr algn="just"/>
            <a:r>
              <a:rPr lang="en-US" sz="1600" dirty="0">
                <a:latin typeface="Arial" panose="020B0604020202020204" pitchFamily="34" charset="0"/>
                <a:cs typeface="Arial" panose="020B0604020202020204" pitchFamily="34" charset="0"/>
              </a:rPr>
              <a:t>Moisture associated skin damage – This can occur due to the presence of any type </a:t>
            </a:r>
          </a:p>
          <a:p>
            <a:pPr algn="just"/>
            <a:r>
              <a:rPr lang="en-US" sz="1600" dirty="0">
                <a:latin typeface="Arial" panose="020B0604020202020204" pitchFamily="34" charset="0"/>
                <a:cs typeface="Arial" panose="020B0604020202020204" pitchFamily="34" charset="0"/>
              </a:rPr>
              <a:t>of moisture on the skin, including incontinence, leakage from a stoma, saliva, wound </a:t>
            </a:r>
          </a:p>
          <a:p>
            <a:pPr algn="just"/>
            <a:r>
              <a:rPr lang="en-US" sz="1600" dirty="0">
                <a:latin typeface="Arial" panose="020B0604020202020204" pitchFamily="34" charset="0"/>
                <a:cs typeface="Arial" panose="020B0604020202020204" pitchFamily="34" charset="0"/>
              </a:rPr>
              <a:t>exudate and sweat.  Multiple lesions with diverse edges are typical of incontinence </a:t>
            </a:r>
          </a:p>
          <a:p>
            <a:pPr algn="just"/>
            <a:r>
              <a:rPr lang="en-US" sz="1600" dirty="0">
                <a:latin typeface="Arial" panose="020B0604020202020204" pitchFamily="34" charset="0"/>
                <a:cs typeface="Arial" panose="020B0604020202020204" pitchFamily="34" charset="0"/>
              </a:rPr>
              <a:t>associated dermatitis</a:t>
            </a:r>
          </a:p>
          <a:p>
            <a:pPr algn="just"/>
            <a:r>
              <a:rPr lang="en-US" sz="1600" dirty="0">
                <a:solidFill>
                  <a:srgbClr val="C00000"/>
                </a:solidFill>
                <a:latin typeface="Arial" panose="020B0604020202020204" pitchFamily="34" charset="0"/>
                <a:cs typeface="Arial" panose="020B0604020202020204" pitchFamily="34" charset="0"/>
              </a:rPr>
              <a:t>THIS CAN INCREASE THE RISK OF PRESSURE DAMAGE</a:t>
            </a:r>
          </a:p>
          <a:p>
            <a:pPr algn="just"/>
            <a:r>
              <a:rPr lang="en-US" sz="1600" dirty="0">
                <a:solidFill>
                  <a:srgbClr val="C00000"/>
                </a:solidFill>
                <a:latin typeface="Arial" panose="020B0604020202020204" pitchFamily="34" charset="0"/>
                <a:cs typeface="Arial" panose="020B0604020202020204" pitchFamily="34" charset="0"/>
              </a:rPr>
              <a:t>IR-e required when acquired in BDCFT only </a:t>
            </a:r>
          </a:p>
          <a:p>
            <a:pPr algn="just"/>
            <a:r>
              <a:rPr lang="en-US" sz="1600" dirty="0">
                <a:solidFill>
                  <a:srgbClr val="C00000"/>
                </a:solidFill>
                <a:latin typeface="Arial" panose="020B0604020202020204" pitchFamily="34" charset="0"/>
                <a:cs typeface="Arial" panose="020B0604020202020204" pitchFamily="34" charset="0"/>
              </a:rPr>
              <a:t>To re report only if deterioration to category 2 and above pressure damage </a:t>
            </a:r>
          </a:p>
          <a:p>
            <a:pPr algn="just"/>
            <a:r>
              <a:rPr lang="en-US" sz="1600" dirty="0">
                <a:solidFill>
                  <a:srgbClr val="C00000"/>
                </a:solidFill>
                <a:latin typeface="Arial" panose="020B0604020202020204" pitchFamily="34" charset="0"/>
                <a:cs typeface="Arial" panose="020B0604020202020204" pitchFamily="34" charset="0"/>
              </a:rPr>
              <a:t>TVN Referral for all non-concordance and refer to </a:t>
            </a:r>
          </a:p>
          <a:p>
            <a:pPr algn="just"/>
            <a:r>
              <a:rPr lang="en-US" sz="1600" dirty="0">
                <a:solidFill>
                  <a:srgbClr val="C00000"/>
                </a:solidFill>
                <a:latin typeface="Arial" panose="020B0604020202020204" pitchFamily="34" charset="0"/>
                <a:cs typeface="Arial" panose="020B0604020202020204" pitchFamily="34" charset="0"/>
              </a:rPr>
              <a:t>non-concordance pathway and flowchart and complete </a:t>
            </a:r>
          </a:p>
          <a:p>
            <a:pPr algn="just"/>
            <a:r>
              <a:rPr lang="en-US" sz="1600" dirty="0">
                <a:solidFill>
                  <a:srgbClr val="C00000"/>
                </a:solidFill>
                <a:latin typeface="Arial" panose="020B0604020202020204" pitchFamily="34" charset="0"/>
                <a:cs typeface="Arial" panose="020B0604020202020204" pitchFamily="34" charset="0"/>
              </a:rPr>
              <a:t>mental capacity assessment </a:t>
            </a:r>
          </a:p>
        </p:txBody>
      </p:sp>
      <p:sp>
        <p:nvSpPr>
          <p:cNvPr id="9" name="Title 8">
            <a:extLst>
              <a:ext uri="{FF2B5EF4-FFF2-40B4-BE49-F238E27FC236}">
                <a16:creationId xmlns:a16="http://schemas.microsoft.com/office/drawing/2014/main" id="{F0C5B5DA-CD42-F607-23B5-15D789FE489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MASD </a:t>
            </a:r>
          </a:p>
        </p:txBody>
      </p:sp>
      <p:pic>
        <p:nvPicPr>
          <p:cNvPr id="17" name="Content Placeholder 16">
            <a:extLst>
              <a:ext uri="{FF2B5EF4-FFF2-40B4-BE49-F238E27FC236}">
                <a16:creationId xmlns:a16="http://schemas.microsoft.com/office/drawing/2014/main" id="{D4865A7A-1C20-43BC-9AD2-98D89B556B5A}"/>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2771800" y="4246945"/>
            <a:ext cx="3384376" cy="1840786"/>
          </a:xfrm>
          <a:prstGeom prst="rect">
            <a:avLst/>
          </a:prstGeom>
          <a:noFill/>
          <a:ln>
            <a:noFill/>
          </a:ln>
        </p:spPr>
      </p:pic>
    </p:spTree>
    <p:extLst>
      <p:ext uri="{BB962C8B-B14F-4D97-AF65-F5344CB8AC3E}">
        <p14:creationId xmlns:p14="http://schemas.microsoft.com/office/powerpoint/2010/main" val="1553201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3721CA70224646BD31126750DC34EC" ma:contentTypeVersion="6" ma:contentTypeDescription="Create a new document." ma:contentTypeScope="" ma:versionID="5ececd973b8745b0edab52037f0b42ce">
  <xsd:schema xmlns:xsd="http://www.w3.org/2001/XMLSchema" xmlns:xs="http://www.w3.org/2001/XMLSchema" xmlns:p="http://schemas.microsoft.com/office/2006/metadata/properties" xmlns:ns2="35d8351f-7233-4852-962b-afcbdde74d10" xmlns:ns3="a3280337-95c4-4762-bb22-07ad3e46fabe" targetNamespace="http://schemas.microsoft.com/office/2006/metadata/properties" ma:root="true" ma:fieldsID="d3c2beeea6b5a3fa76d076e637c9869c" ns2:_="" ns3:_="">
    <xsd:import namespace="35d8351f-7233-4852-962b-afcbdde74d10"/>
    <xsd:import namespace="a3280337-95c4-4762-bb22-07ad3e46fa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d8351f-7233-4852-962b-afcbdde74d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280337-95c4-4762-bb22-07ad3e46fab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3280337-95c4-4762-bb22-07ad3e46fabe">
      <UserInfo>
        <DisplayName>Christal Leaper</DisplayName>
        <AccountId>330</AccountId>
        <AccountType/>
      </UserInfo>
      <UserInfo>
        <DisplayName>Victoria Donnelly</DisplayName>
        <AccountId>634</AccountId>
        <AccountType/>
      </UserInfo>
      <UserInfo>
        <DisplayName>Michelle Holland</DisplayName>
        <AccountId>6224</AccountId>
        <AccountType/>
      </UserInfo>
      <UserInfo>
        <DisplayName>Alyson Wilson</DisplayName>
        <AccountId>3258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F5AD67-AABB-48D7-927A-319F16AE7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d8351f-7233-4852-962b-afcbdde74d10"/>
    <ds:schemaRef ds:uri="a3280337-95c4-4762-bb22-07ad3e46f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CAA5AE-DB85-4A51-AFF6-36DDF06AB7CB}">
  <ds:schemaRefs>
    <ds:schemaRef ds:uri="http://schemas.microsoft.com/office/2006/metadata/properties"/>
    <ds:schemaRef ds:uri="http://schemas.microsoft.com/office/infopath/2007/PartnerControls"/>
    <ds:schemaRef ds:uri="a3280337-95c4-4762-bb22-07ad3e46fabe"/>
  </ds:schemaRefs>
</ds:datastoreItem>
</file>

<file path=customXml/itemProps3.xml><?xml version="1.0" encoding="utf-8"?>
<ds:datastoreItem xmlns:ds="http://schemas.openxmlformats.org/officeDocument/2006/customXml" ds:itemID="{5842BC81-3B51-4811-BF2B-0E6CF4E32C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410</TotalTime>
  <Words>790</Words>
  <Application>Microsoft Office PowerPoint</Application>
  <PresentationFormat>On-screen Show (4:3)</PresentationFormat>
  <Paragraphs>73</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Categorisation and Reporting Guidance  Darker skin tones</vt:lpstr>
      <vt:lpstr>PowerPoint Presentation</vt:lpstr>
      <vt:lpstr>Category 1</vt:lpstr>
      <vt:lpstr>Category 2</vt:lpstr>
      <vt:lpstr>Category 3</vt:lpstr>
      <vt:lpstr>Category 4</vt:lpstr>
      <vt:lpstr>Unstageable </vt:lpstr>
      <vt:lpstr>SDTI </vt:lpstr>
      <vt:lpstr>MASD </vt:lpstr>
    </vt:vector>
  </TitlesOfParts>
  <Company>Bradford District Care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Jackson</dc:creator>
  <cp:lastModifiedBy>Claire Webb</cp:lastModifiedBy>
  <cp:revision>24</cp:revision>
  <dcterms:created xsi:type="dcterms:W3CDTF">2019-01-31T12:07:41Z</dcterms:created>
  <dcterms:modified xsi:type="dcterms:W3CDTF">2022-11-28T10:38:10Z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0x010100643721CA70224646BD31126750DC34EC</vt:lpwstr>
  </property>
</Properties>
</file>